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0.jpeg" ContentType="image/jpeg"/>
  <Override PartName="/ppt/media/image9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.png" ContentType="image/png"/>
  <Override PartName="/ppt/media/image16.jpeg" ContentType="image/jpeg"/>
  <Override PartName="/ppt/media/image15.jpeg" ContentType="image/jpeg"/>
  <Override PartName="/ppt/media/image1.png" ContentType="image/png"/>
  <Override PartName="/ppt/media/image14.jpeg" ContentType="image/jpeg"/>
  <Override PartName="/ppt/media/image5.png" ContentType="image/png"/>
  <Override PartName="/ppt/media/image11.jpeg" ContentType="image/jpeg"/>
  <Override PartName="/ppt/media/image8.jpeg" ContentType="image/jpeg"/>
  <Override PartName="/ppt/media/image13.jpeg" ContentType="image/jpeg"/>
  <Override PartName="/ppt/media/image4.png" ContentType="image/png"/>
  <Override PartName="/ppt/media/image6.png" ContentType="image/png"/>
  <Override PartName="/ppt/media/image17.jpeg" ContentType="image/jpe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49" r:id="rId3"/>
    <p:sldMasterId id="2147483650" r:id="rId4"/>
    <p:sldMasterId id="2147483651" r:id="rId5"/>
    <p:sldMasterId id="2147483652" r:id="rId6"/>
    <p:sldMasterId id="2147483653" r:id="rId7"/>
    <p:sldMasterId id="2147483654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1" r:id="rId23"/>
    <p:sldMasterId id="2147483673" r:id="rId24"/>
    <p:sldMasterId id="2147483675" r:id="rId25"/>
    <p:sldMasterId id="2147483677" r:id="rId26"/>
    <p:sldMasterId id="2147483679" r:id="rId27"/>
    <p:sldMasterId id="2147483681" r:id="rId28"/>
    <p:sldMasterId id="2147483682" r:id="rId29"/>
    <p:sldMasterId id="2147483683" r:id="rId30"/>
    <p:sldMasterId id="2147483685" r:id="rId31"/>
    <p:sldMasterId id="2147483686" r:id="rId32"/>
    <p:sldMasterId id="2147483687" r:id="rId33"/>
    <p:sldMasterId id="2147483688" r:id="rId34"/>
    <p:sldMasterId id="2147483689" r:id="rId35"/>
    <p:sldMasterId id="2147483690" r:id="rId36"/>
    <p:sldMasterId id="2147483691" r:id="rId37"/>
    <p:sldMasterId id="2147483693" r:id="rId38"/>
    <p:sldMasterId id="2147483694" r:id="rId39"/>
    <p:sldMasterId id="2147483695" r:id="rId40"/>
    <p:sldMasterId id="2147483696" r:id="rId41"/>
    <p:sldMasterId id="2147483697" r:id="rId42"/>
    <p:sldMasterId id="2147483699" r:id="rId43"/>
    <p:sldMasterId id="2147483700" r:id="rId44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" Target="slides/slide1.xml"/><Relationship Id="rId46" Type="http://schemas.openxmlformats.org/officeDocument/2006/relationships/slide" Target="slides/slide2.xml"/><Relationship Id="rId47" Type="http://schemas.openxmlformats.org/officeDocument/2006/relationships/slide" Target="slides/slide3.xml"/><Relationship Id="rId48" Type="http://schemas.openxmlformats.org/officeDocument/2006/relationships/slide" Target="slides/slide4.xml"/><Relationship Id="rId49" Type="http://schemas.openxmlformats.org/officeDocument/2006/relationships/slide" Target="slides/slide5.xml"/><Relationship Id="rId50" Type="http://schemas.openxmlformats.org/officeDocument/2006/relationships/slide" Target="slides/slide6.xml"/><Relationship Id="rId51" Type="http://schemas.openxmlformats.org/officeDocument/2006/relationships/slide" Target="slides/slide7.xml"/><Relationship Id="rId52" Type="http://schemas.openxmlformats.org/officeDocument/2006/relationships/slide" Target="slides/slide8.xml"/><Relationship Id="rId53" Type="http://schemas.openxmlformats.org/officeDocument/2006/relationships/slide" Target="slides/slide9.xml"/><Relationship Id="rId54" Type="http://schemas.openxmlformats.org/officeDocument/2006/relationships/slide" Target="slides/slide10.xml"/><Relationship Id="rId55" Type="http://schemas.openxmlformats.org/officeDocument/2006/relationships/slide" Target="slides/slide11.xml"/><Relationship Id="rId56" Type="http://schemas.openxmlformats.org/officeDocument/2006/relationships/slide" Target="slides/slide12.xml"/><Relationship Id="rId57" Type="http://schemas.openxmlformats.org/officeDocument/2006/relationships/slide" Target="slides/slide13.xml"/><Relationship Id="rId58" Type="http://schemas.openxmlformats.org/officeDocument/2006/relationships/slide" Target="slides/slide14.xml"/><Relationship Id="rId59" Type="http://schemas.openxmlformats.org/officeDocument/2006/relationships/slide" Target="slides/slide15.xml"/><Relationship Id="rId60" Type="http://schemas.openxmlformats.org/officeDocument/2006/relationships/slide" Target="slides/slide16.xml"/><Relationship Id="rId61" Type="http://schemas.openxmlformats.org/officeDocument/2006/relationships/slide" Target="slides/slide17.xml"/><Relationship Id="rId6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1F2F9E5-2E9E-4D4D-A47E-49A1961969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Welcome Slide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ngle Rect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ottom Lef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op Right Side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obile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nimated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Animated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9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10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E2E4D0-F23B-40FE-9ACA-6530F7BFC7E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3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4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5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6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7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8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9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0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1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2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3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4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5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6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7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8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89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0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1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2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3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4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5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6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99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0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1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2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3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4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5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6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7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8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09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0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1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2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3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4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5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6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7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8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19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0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1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2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4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5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6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7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8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29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0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1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2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3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4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5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6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7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8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9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0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1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2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3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4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5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6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7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49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0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1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2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3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4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5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6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7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8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9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0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1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2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3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4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5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6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7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8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69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0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1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2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5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6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7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8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79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0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1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2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3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4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5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6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7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8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9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0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1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2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3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4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5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6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7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8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1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2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3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4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5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6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7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8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9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0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1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2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3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4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5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6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7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8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9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0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1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2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3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4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9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0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1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2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3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4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5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6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7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8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9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0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1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2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3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4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5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6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7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8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9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0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1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2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6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7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8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9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0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1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2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3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4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5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6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7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8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9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0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1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2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3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4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5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6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7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8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9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1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2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3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4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5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6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7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8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9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0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1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2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3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4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5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6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7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8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9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0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1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2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3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4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6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7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8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9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0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1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2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3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4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5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6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7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8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9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0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1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2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3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4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5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6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7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8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9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9457BE-F6F1-4CAF-B637-3FE0BF8B57F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2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3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4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5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6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7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8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9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0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1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2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3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4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5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6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7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8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9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0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1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2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3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4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5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E401F2-05CF-4784-BDCD-5021673A4E5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1FAA1B-3441-4C12-863E-6E8178E7F58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CA4C29-0799-4CE8-83A1-B6AEF46B8E7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F2512D-5781-4336-9F07-2A31EA42FAF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049256-B8E5-4C15-B8C5-6D8451F1A0A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3FA3D8-6A12-4838-9BF3-8F814913BED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B21E7A-357B-453C-BCAE-EC3E3E0F804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FBF152-1CA7-4107-AE63-AD6B0E64CE0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0C3E18-734E-4D47-B2DB-AA4AC90CE25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Montserrat"/>
              </a:rPr>
              <a:t>&lt;number&gt;</a:t>
            </a:fld>
            <a:endParaRPr b="0" lang="en-CA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CA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CA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CA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8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19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0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1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2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3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4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5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6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7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29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0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1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2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3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4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5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6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7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8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39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0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1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7"/>
          <p:cNvSpPr/>
          <p:nvPr/>
        </p:nvSpPr>
        <p:spPr>
          <a:xfrm>
            <a:off x="101160" y="111600"/>
            <a:ext cx="11988360" cy="6633360"/>
          </a:xfrm>
          <a:custGeom>
            <a:avLst/>
            <a:gdLst>
              <a:gd name="textAreaLeft" fmla="*/ 0 w 11988360"/>
              <a:gd name="textAreaRight" fmla="*/ 11989800 w 11988360"/>
              <a:gd name="textAreaTop" fmla="*/ 0 h 6633360"/>
              <a:gd name="textAreaBottom" fmla="*/ 6634800 h 6633360"/>
            </a:gdLst>
            <a:ahLst/>
            <a:rect l="textAreaLeft" t="textAreaTop" r="textAreaRight" b="textAreaBottom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lt1">
              <a:lumMod val="95000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5" name="Rectangle: Rounded Corners 2"/>
          <p:cNvSpPr/>
          <p:nvPr/>
        </p:nvSpPr>
        <p:spPr>
          <a:xfrm>
            <a:off x="4783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6" name="Rectangle: Rounded Corners 3"/>
          <p:cNvSpPr/>
          <p:nvPr/>
        </p:nvSpPr>
        <p:spPr>
          <a:xfrm>
            <a:off x="6248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7" name="Rectangle: Rounded Corners 4"/>
          <p:cNvSpPr/>
          <p:nvPr/>
        </p:nvSpPr>
        <p:spPr>
          <a:xfrm>
            <a:off x="771300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8" name="Rectangle: Rounded Corners 5"/>
          <p:cNvSpPr/>
          <p:nvPr/>
        </p:nvSpPr>
        <p:spPr>
          <a:xfrm>
            <a:off x="9177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9" name="Rectangle: Rounded Corners 6"/>
          <p:cNvSpPr/>
          <p:nvPr/>
        </p:nvSpPr>
        <p:spPr>
          <a:xfrm>
            <a:off x="1064268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0" name="Rectangle: Rounded Corners 8"/>
          <p:cNvSpPr/>
          <p:nvPr/>
        </p:nvSpPr>
        <p:spPr>
          <a:xfrm>
            <a:off x="4783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1" name="Rectangle: Rounded Corners 9"/>
          <p:cNvSpPr/>
          <p:nvPr/>
        </p:nvSpPr>
        <p:spPr>
          <a:xfrm>
            <a:off x="6248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2" name="Rectangle: Rounded Corners 10"/>
          <p:cNvSpPr/>
          <p:nvPr/>
        </p:nvSpPr>
        <p:spPr>
          <a:xfrm>
            <a:off x="771300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3" name="Rectangle: Rounded Corners 11"/>
          <p:cNvSpPr/>
          <p:nvPr/>
        </p:nvSpPr>
        <p:spPr>
          <a:xfrm>
            <a:off x="9177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4" name="Rectangle: Rounded Corners 12"/>
          <p:cNvSpPr/>
          <p:nvPr/>
        </p:nvSpPr>
        <p:spPr>
          <a:xfrm>
            <a:off x="1064268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5" name="Rectangle: Rounded Corners 13"/>
          <p:cNvSpPr/>
          <p:nvPr/>
        </p:nvSpPr>
        <p:spPr>
          <a:xfrm>
            <a:off x="4783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6" name="Rectangle: Rounded Corners 14"/>
          <p:cNvSpPr/>
          <p:nvPr/>
        </p:nvSpPr>
        <p:spPr>
          <a:xfrm>
            <a:off x="6248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7" name="Rectangle: Rounded Corners 15"/>
          <p:cNvSpPr/>
          <p:nvPr/>
        </p:nvSpPr>
        <p:spPr>
          <a:xfrm>
            <a:off x="771300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8" name="Rectangle: Rounded Corners 16"/>
          <p:cNvSpPr/>
          <p:nvPr/>
        </p:nvSpPr>
        <p:spPr>
          <a:xfrm>
            <a:off x="9177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9" name="Rectangle: Rounded Corners 17"/>
          <p:cNvSpPr/>
          <p:nvPr/>
        </p:nvSpPr>
        <p:spPr>
          <a:xfrm>
            <a:off x="1064268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0" name="Rectangle: Rounded Corners 18"/>
          <p:cNvSpPr/>
          <p:nvPr/>
        </p:nvSpPr>
        <p:spPr>
          <a:xfrm>
            <a:off x="331884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1" name="Rectangle: Rounded Corners 19"/>
          <p:cNvSpPr/>
          <p:nvPr/>
        </p:nvSpPr>
        <p:spPr>
          <a:xfrm>
            <a:off x="331884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2" name="Rectangle: Rounded Corners 20"/>
          <p:cNvSpPr/>
          <p:nvPr/>
        </p:nvSpPr>
        <p:spPr>
          <a:xfrm>
            <a:off x="331884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3" name="Rectangle: Rounded Corners 21"/>
          <p:cNvSpPr/>
          <p:nvPr/>
        </p:nvSpPr>
        <p:spPr>
          <a:xfrm>
            <a:off x="185436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4" name="Rectangle: Rounded Corners 22"/>
          <p:cNvSpPr/>
          <p:nvPr/>
        </p:nvSpPr>
        <p:spPr>
          <a:xfrm>
            <a:off x="185436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5" name="Rectangle: Rounded Corners 23"/>
          <p:cNvSpPr/>
          <p:nvPr/>
        </p:nvSpPr>
        <p:spPr>
          <a:xfrm>
            <a:off x="185436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6" name="Rectangle: Rounded Corners 24"/>
          <p:cNvSpPr/>
          <p:nvPr/>
        </p:nvSpPr>
        <p:spPr>
          <a:xfrm>
            <a:off x="389520" y="227340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7" name="Rectangle: Rounded Corners 25"/>
          <p:cNvSpPr/>
          <p:nvPr/>
        </p:nvSpPr>
        <p:spPr>
          <a:xfrm>
            <a:off x="389520" y="37299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8" name="Rectangle: Rounded Corners 26"/>
          <p:cNvSpPr/>
          <p:nvPr/>
        </p:nvSpPr>
        <p:spPr>
          <a:xfrm>
            <a:off x="389520" y="5186160"/>
            <a:ext cx="1158480" cy="1158480"/>
          </a:xfrm>
          <a:prstGeom prst="roundRect">
            <a:avLst>
              <a:gd name="adj" fmla="val 30045"/>
            </a:avLst>
          </a:prstGeom>
          <a:solidFill>
            <a:schemeClr val="lt1">
              <a:lumMod val="95000"/>
              <a:alpha val="40000"/>
            </a:schemeClr>
          </a:solidFill>
          <a:ln w="28440">
            <a:solidFill>
              <a:srgbClr val="f2f2f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CA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CA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2.png"/><Relationship Id="rId3" Type="http://schemas.openxmlformats.org/officeDocument/2006/relationships/image" Target="../media/image16.jpe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Box 14"/>
          <p:cNvSpPr/>
          <p:nvPr/>
        </p:nvSpPr>
        <p:spPr>
          <a:xfrm>
            <a:off x="360000" y="3600000"/>
            <a:ext cx="7558920" cy="23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15000"/>
              </a:lnSpc>
            </a:pPr>
            <a:r>
              <a:rPr b="0" lang="en-US" sz="40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Presented By</a:t>
            </a:r>
            <a:br>
              <a:rPr sz="4000"/>
            </a:br>
            <a:r>
              <a:rPr b="0" lang="en-US" sz="2200" strike="noStrike" u="none">
                <a:solidFill>
                  <a:srgbClr val="800000"/>
                </a:solidFill>
                <a:uFillTx/>
                <a:latin typeface="Montserrat ExtraBold"/>
              </a:rPr>
              <a:t>Fouyou Chinjeh Brain</a:t>
            </a:r>
            <a:endParaRPr b="0" lang="en-CA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 defTabSz="914400">
              <a:lnSpc>
                <a:spcPct val="115000"/>
              </a:lnSpc>
            </a:pPr>
            <a:r>
              <a:rPr b="0" lang="en-US" sz="2200" strike="noStrike" u="none">
                <a:solidFill>
                  <a:srgbClr val="800000"/>
                </a:solidFill>
                <a:uFillTx/>
                <a:latin typeface="Montserrat ExtraBold"/>
              </a:rPr>
              <a:t>Visemih Janice-Erlyn</a:t>
            </a:r>
            <a:endParaRPr b="0" lang="en-CA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 defTabSz="914400">
              <a:lnSpc>
                <a:spcPct val="115000"/>
              </a:lnSpc>
            </a:pPr>
            <a:r>
              <a:rPr b="0" lang="en-US" sz="2200" strike="noStrike" u="none">
                <a:solidFill>
                  <a:srgbClr val="800000"/>
                </a:solidFill>
                <a:uFillTx/>
                <a:latin typeface="Montserrat ExtraBold"/>
              </a:rPr>
              <a:t>Abang Blessing</a:t>
            </a:r>
            <a:endParaRPr b="0" lang="en-CA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 defTabSz="914400">
              <a:lnSpc>
                <a:spcPct val="115000"/>
              </a:lnSpc>
            </a:pPr>
            <a:r>
              <a:rPr b="0" lang="en-US" sz="2200" strike="noStrike" u="none">
                <a:solidFill>
                  <a:srgbClr val="800000"/>
                </a:solidFill>
                <a:uFillTx/>
                <a:latin typeface="Montserrat ExtraBold"/>
              </a:rPr>
              <a:t>Kang jevis </a:t>
            </a:r>
            <a:endParaRPr b="0" lang="en-CA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TextBox 15"/>
          <p:cNvSpPr/>
          <p:nvPr/>
        </p:nvSpPr>
        <p:spPr>
          <a:xfrm>
            <a:off x="6993360" y="3266640"/>
            <a:ext cx="7639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Task 7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TextBox 22"/>
          <p:cNvSpPr/>
          <p:nvPr/>
        </p:nvSpPr>
        <p:spPr>
          <a:xfrm>
            <a:off x="271440" y="5850720"/>
            <a:ext cx="56674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Instructor: Dr. Nkemeni Valery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TextBox 24"/>
          <p:cNvSpPr/>
          <p:nvPr/>
        </p:nvSpPr>
        <p:spPr>
          <a:xfrm>
            <a:off x="2160000" y="948240"/>
            <a:ext cx="38858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5000" strike="noStrike" u="none">
                <a:solidFill>
                  <a:schemeClr val="lt1"/>
                </a:solidFill>
                <a:uFillTx/>
                <a:latin typeface="Montserrat ExtraBold"/>
                <a:ea typeface="Noto Serif CJK SC"/>
              </a:rPr>
              <a:t>CM RoadEye</a:t>
            </a:r>
            <a:endParaRPr b="0" lang="en-CA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Rectangle 2"/>
          <p:cNvSpPr/>
          <p:nvPr/>
        </p:nvSpPr>
        <p:spPr>
          <a:xfrm>
            <a:off x="10325160" y="0"/>
            <a:ext cx="1865520" cy="685656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pic>
        <p:nvPicPr>
          <p:cNvPr id="418" name="Picture Placeholder 1" descr=""/>
          <p:cNvPicPr/>
          <p:nvPr/>
        </p:nvPicPr>
        <p:blipFill>
          <a:blip r:embed="rId1"/>
          <a:stretch/>
        </p:blipFill>
        <p:spPr>
          <a:xfrm>
            <a:off x="8209800" y="180000"/>
            <a:ext cx="3850200" cy="58374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419" name="TextBox 1"/>
          <p:cNvSpPr/>
          <p:nvPr/>
        </p:nvSpPr>
        <p:spPr>
          <a:xfrm>
            <a:off x="8280000" y="6120000"/>
            <a:ext cx="3598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500" strike="noStrike" u="none">
                <a:solidFill>
                  <a:srgbClr val="000000"/>
                </a:solidFill>
                <a:uFillTx/>
                <a:latin typeface="Montserrat"/>
              </a:rPr>
              <a:t>BIAKA UNIVERSITY INSTITUTE OF BUEA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20" name=""/>
          <p:cNvGrpSpPr/>
          <p:nvPr/>
        </p:nvGrpSpPr>
        <p:grpSpPr>
          <a:xfrm>
            <a:off x="0" y="85320"/>
            <a:ext cx="8208000" cy="2433960"/>
            <a:chOff x="0" y="85320"/>
            <a:chExt cx="8208000" cy="2433960"/>
          </a:xfrm>
        </p:grpSpPr>
        <p:sp>
          <p:nvSpPr>
            <p:cNvPr id="421" name=""/>
            <p:cNvSpPr/>
            <p:nvPr/>
          </p:nvSpPr>
          <p:spPr>
            <a:xfrm>
              <a:off x="0" y="388080"/>
              <a:ext cx="8208000" cy="2131200"/>
            </a:xfrm>
            <a:custGeom>
              <a:avLst/>
              <a:gdLst>
                <a:gd name="textAreaLeft" fmla="*/ 0 w 8208000"/>
                <a:gd name="textAreaRight" fmla="*/ 8208720 w 8208000"/>
                <a:gd name="textAreaTop" fmla="*/ 0 h 2131200"/>
                <a:gd name="textAreaBottom" fmla="*/ 2131920 h 2131200"/>
              </a:gdLst>
              <a:ahLst/>
              <a:rect l="textAreaLeft" t="textAreaTop" r="textAreaRight" b="textAreaBottom"/>
              <a:pathLst>
                <a:path w="22802" h="5922">
                  <a:moveTo>
                    <a:pt x="22802" y="5922"/>
                  </a:moveTo>
                  <a:lnTo>
                    <a:pt x="3136" y="5922"/>
                  </a:lnTo>
                  <a:lnTo>
                    <a:pt x="2815" y="5910"/>
                  </a:lnTo>
                  <a:lnTo>
                    <a:pt x="2504" y="5874"/>
                  </a:lnTo>
                  <a:lnTo>
                    <a:pt x="2203" y="5815"/>
                  </a:lnTo>
                  <a:lnTo>
                    <a:pt x="1915" y="5735"/>
                  </a:lnTo>
                  <a:lnTo>
                    <a:pt x="1641" y="5635"/>
                  </a:lnTo>
                  <a:lnTo>
                    <a:pt x="1382" y="5515"/>
                  </a:lnTo>
                  <a:lnTo>
                    <a:pt x="1141" y="5378"/>
                  </a:lnTo>
                  <a:lnTo>
                    <a:pt x="918" y="5225"/>
                  </a:lnTo>
                  <a:lnTo>
                    <a:pt x="716" y="5056"/>
                  </a:lnTo>
                  <a:lnTo>
                    <a:pt x="536" y="4872"/>
                  </a:lnTo>
                  <a:lnTo>
                    <a:pt x="378" y="4676"/>
                  </a:lnTo>
                  <a:lnTo>
                    <a:pt x="246" y="4468"/>
                  </a:lnTo>
                  <a:lnTo>
                    <a:pt x="141" y="4249"/>
                  </a:lnTo>
                  <a:lnTo>
                    <a:pt x="64" y="4021"/>
                  </a:lnTo>
                  <a:lnTo>
                    <a:pt x="16" y="3784"/>
                  </a:lnTo>
                  <a:lnTo>
                    <a:pt x="0" y="3541"/>
                  </a:lnTo>
                  <a:lnTo>
                    <a:pt x="0" y="529"/>
                  </a:lnTo>
                  <a:lnTo>
                    <a:pt x="4" y="475"/>
                  </a:lnTo>
                  <a:lnTo>
                    <a:pt x="14" y="422"/>
                  </a:lnTo>
                  <a:lnTo>
                    <a:pt x="31" y="371"/>
                  </a:lnTo>
                  <a:lnTo>
                    <a:pt x="55" y="323"/>
                  </a:lnTo>
                  <a:lnTo>
                    <a:pt x="84" y="276"/>
                  </a:lnTo>
                  <a:lnTo>
                    <a:pt x="119" y="233"/>
                  </a:lnTo>
                  <a:lnTo>
                    <a:pt x="159" y="192"/>
                  </a:lnTo>
                  <a:lnTo>
                    <a:pt x="204" y="155"/>
                  </a:lnTo>
                  <a:lnTo>
                    <a:pt x="253" y="121"/>
                  </a:lnTo>
                  <a:lnTo>
                    <a:pt x="307" y="90"/>
                  </a:lnTo>
                  <a:lnTo>
                    <a:pt x="364" y="64"/>
                  </a:lnTo>
                  <a:lnTo>
                    <a:pt x="425" y="41"/>
                  </a:lnTo>
                  <a:lnTo>
                    <a:pt x="489" y="24"/>
                  </a:lnTo>
                  <a:lnTo>
                    <a:pt x="556" y="11"/>
                  </a:lnTo>
                  <a:lnTo>
                    <a:pt x="625" y="3"/>
                  </a:lnTo>
                  <a:lnTo>
                    <a:pt x="696" y="0"/>
                  </a:lnTo>
                  <a:lnTo>
                    <a:pt x="22802" y="0"/>
                  </a:lnTo>
                  <a:lnTo>
                    <a:pt x="22802" y="5922"/>
                  </a:lnTo>
                  <a:close/>
                </a:path>
              </a:pathLst>
            </a:custGeom>
            <a:gradFill rotWithShape="0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1092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lt1"/>
                </a:solidFill>
                <a:uFillTx/>
                <a:latin typeface="Montserrat"/>
              </a:endParaRPr>
            </a:p>
          </p:txBody>
        </p:sp>
        <p:sp>
          <p:nvSpPr>
            <p:cNvPr id="422" name=""/>
            <p:cNvSpPr/>
            <p:nvPr/>
          </p:nvSpPr>
          <p:spPr>
            <a:xfrm>
              <a:off x="0" y="85320"/>
              <a:ext cx="8208000" cy="2131200"/>
            </a:xfrm>
            <a:custGeom>
              <a:avLst/>
              <a:gdLst>
                <a:gd name="textAreaLeft" fmla="*/ 0 w 8208000"/>
                <a:gd name="textAreaRight" fmla="*/ 8208720 w 8208000"/>
                <a:gd name="textAreaTop" fmla="*/ 0 h 2131200"/>
                <a:gd name="textAreaBottom" fmla="*/ 2131920 h 2131200"/>
              </a:gdLst>
              <a:ahLst/>
              <a:rect l="textAreaLeft" t="textAreaTop" r="textAreaRight" b="textAreaBottom"/>
              <a:pathLst>
                <a:path w="22802" h="5922">
                  <a:moveTo>
                    <a:pt x="22802" y="5922"/>
                  </a:moveTo>
                  <a:lnTo>
                    <a:pt x="3136" y="5922"/>
                  </a:lnTo>
                  <a:lnTo>
                    <a:pt x="2815" y="5910"/>
                  </a:lnTo>
                  <a:lnTo>
                    <a:pt x="2504" y="5874"/>
                  </a:lnTo>
                  <a:lnTo>
                    <a:pt x="2203" y="5815"/>
                  </a:lnTo>
                  <a:lnTo>
                    <a:pt x="1915" y="5735"/>
                  </a:lnTo>
                  <a:lnTo>
                    <a:pt x="1641" y="5635"/>
                  </a:lnTo>
                  <a:lnTo>
                    <a:pt x="1382" y="5515"/>
                  </a:lnTo>
                  <a:lnTo>
                    <a:pt x="1141" y="5378"/>
                  </a:lnTo>
                  <a:lnTo>
                    <a:pt x="918" y="5225"/>
                  </a:lnTo>
                  <a:lnTo>
                    <a:pt x="716" y="5056"/>
                  </a:lnTo>
                  <a:lnTo>
                    <a:pt x="536" y="4872"/>
                  </a:lnTo>
                  <a:lnTo>
                    <a:pt x="378" y="4676"/>
                  </a:lnTo>
                  <a:lnTo>
                    <a:pt x="246" y="4468"/>
                  </a:lnTo>
                  <a:lnTo>
                    <a:pt x="141" y="4249"/>
                  </a:lnTo>
                  <a:lnTo>
                    <a:pt x="64" y="4021"/>
                  </a:lnTo>
                  <a:lnTo>
                    <a:pt x="16" y="3784"/>
                  </a:lnTo>
                  <a:lnTo>
                    <a:pt x="0" y="3541"/>
                  </a:lnTo>
                  <a:lnTo>
                    <a:pt x="0" y="529"/>
                  </a:lnTo>
                  <a:lnTo>
                    <a:pt x="4" y="475"/>
                  </a:lnTo>
                  <a:lnTo>
                    <a:pt x="14" y="422"/>
                  </a:lnTo>
                  <a:lnTo>
                    <a:pt x="31" y="371"/>
                  </a:lnTo>
                  <a:lnTo>
                    <a:pt x="55" y="323"/>
                  </a:lnTo>
                  <a:lnTo>
                    <a:pt x="84" y="276"/>
                  </a:lnTo>
                  <a:lnTo>
                    <a:pt x="119" y="233"/>
                  </a:lnTo>
                  <a:lnTo>
                    <a:pt x="159" y="192"/>
                  </a:lnTo>
                  <a:lnTo>
                    <a:pt x="204" y="155"/>
                  </a:lnTo>
                  <a:lnTo>
                    <a:pt x="253" y="121"/>
                  </a:lnTo>
                  <a:lnTo>
                    <a:pt x="307" y="90"/>
                  </a:lnTo>
                  <a:lnTo>
                    <a:pt x="364" y="64"/>
                  </a:lnTo>
                  <a:lnTo>
                    <a:pt x="425" y="41"/>
                  </a:lnTo>
                  <a:lnTo>
                    <a:pt x="489" y="24"/>
                  </a:lnTo>
                  <a:lnTo>
                    <a:pt x="556" y="11"/>
                  </a:lnTo>
                  <a:lnTo>
                    <a:pt x="625" y="3"/>
                  </a:lnTo>
                  <a:lnTo>
                    <a:pt x="696" y="0"/>
                  </a:lnTo>
                  <a:lnTo>
                    <a:pt x="22802" y="0"/>
                  </a:lnTo>
                  <a:lnTo>
                    <a:pt x="22802" y="5922"/>
                  </a:lnTo>
                  <a:close/>
                </a:path>
              </a:pathLst>
            </a:custGeom>
            <a:gradFill rotWithShape="0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1092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5400" strike="noStrike" u="none">
                  <a:solidFill>
                    <a:srgbClr val="ffffff"/>
                  </a:solidFill>
                  <a:uFillTx/>
                  <a:latin typeface="Montserrat"/>
                </a:rPr>
                <a:t>CM RoadEye</a:t>
              </a:r>
              <a:endParaRPr b="0" lang="en-CA" sz="5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2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7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7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7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2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2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7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7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Box 2"/>
          <p:cNvSpPr/>
          <p:nvPr/>
        </p:nvSpPr>
        <p:spPr>
          <a:xfrm>
            <a:off x="6398640" y="1229400"/>
            <a:ext cx="50335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900" strike="noStrike" u="none">
                <a:solidFill>
                  <a:srgbClr val="800000"/>
                </a:solidFill>
                <a:uFillTx/>
                <a:latin typeface="Montserrat ExtraBold"/>
              </a:rPr>
              <a:t>Notification screen</a:t>
            </a:r>
            <a:endParaRPr b="0" lang="en-CA" sz="3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8" name="TextBox 3"/>
          <p:cNvSpPr/>
          <p:nvPr/>
        </p:nvSpPr>
        <p:spPr>
          <a:xfrm>
            <a:off x="6485760" y="1980000"/>
            <a:ext cx="5033520" cy="9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2200"/>
              </a:lnSpc>
            </a:pPr>
            <a:r>
              <a:rPr b="0" lang="en-US" sz="16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Shows all current notification to user based on his location and sort in order of most recent to least recent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79" name="Group 5"/>
          <p:cNvGrpSpPr/>
          <p:nvPr/>
        </p:nvGrpSpPr>
        <p:grpSpPr>
          <a:xfrm>
            <a:off x="6923880" y="3396960"/>
            <a:ext cx="4055400" cy="727920"/>
            <a:chOff x="6923880" y="3396960"/>
            <a:chExt cx="4055400" cy="727920"/>
          </a:xfrm>
        </p:grpSpPr>
        <p:sp>
          <p:nvSpPr>
            <p:cNvPr id="580" name="Rectangle: Rounded Corners 1"/>
            <p:cNvSpPr/>
            <p:nvPr/>
          </p:nvSpPr>
          <p:spPr>
            <a:xfrm>
              <a:off x="6923880" y="3396960"/>
              <a:ext cx="4055400" cy="714960"/>
            </a:xfrm>
            <a:prstGeom prst="roundRect">
              <a:avLst>
                <a:gd name="adj" fmla="val 10166"/>
              </a:avLst>
            </a:prstGeom>
            <a:solidFill>
              <a:srgbClr val="ffffff"/>
            </a:solidFill>
            <a:ln w="9360">
              <a:noFill/>
            </a:ln>
            <a:effectLst>
              <a:outerShdw dist="0" dir="0" blurRad="152280" rotWithShape="0">
                <a:srgbClr val="000000">
                  <a:alpha val="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81" name="TextBox 4"/>
            <p:cNvSpPr/>
            <p:nvPr/>
          </p:nvSpPr>
          <p:spPr>
            <a:xfrm>
              <a:off x="7090920" y="3691800"/>
              <a:ext cx="3736080" cy="3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2" name="TextBox 6"/>
            <p:cNvSpPr/>
            <p:nvPr/>
          </p:nvSpPr>
          <p:spPr>
            <a:xfrm>
              <a:off x="7629120" y="3546720"/>
              <a:ext cx="3197880" cy="57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2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How it works</a:t>
              </a:r>
              <a:endParaRPr b="0" lang="en-CA" sz="3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83" name="TextBox 8"/>
            <p:cNvSpPr/>
            <p:nvPr/>
          </p:nvSpPr>
          <p:spPr>
            <a:xfrm>
              <a:off x="7084440" y="3494520"/>
              <a:ext cx="482400" cy="22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84" name="Freeform: Shape 13"/>
          <p:cNvSpPr/>
          <p:nvPr/>
        </p:nvSpPr>
        <p:spPr>
          <a:xfrm>
            <a:off x="11846160" y="3789000"/>
            <a:ext cx="344160" cy="1737000"/>
          </a:xfrm>
          <a:custGeom>
            <a:avLst/>
            <a:gdLst>
              <a:gd name="textAreaLeft" fmla="*/ 0 w 344160"/>
              <a:gd name="textAreaRight" fmla="*/ 345600 w 344160"/>
              <a:gd name="textAreaTop" fmla="*/ 0 h 1737000"/>
              <a:gd name="textAreaBottom" fmla="*/ 1738440 h 1737000"/>
            </a:gdLst>
            <a:ahLst/>
            <a:rect l="textAreaLeft" t="textAreaTop" r="textAreaRight" b="textAreaBottom"/>
            <a:pathLst>
              <a:path w="345662" h="1738598">
                <a:moveTo>
                  <a:pt x="345663" y="1739333"/>
                </a:moveTo>
                <a:lnTo>
                  <a:pt x="238125" y="1739333"/>
                </a:lnTo>
                <a:cubicBezTo>
                  <a:pt x="106585" y="1739333"/>
                  <a:pt x="0" y="1632720"/>
                  <a:pt x="0" y="1501208"/>
                </a:cubicBezTo>
                <a:lnTo>
                  <a:pt x="0" y="238860"/>
                </a:lnTo>
                <a:cubicBezTo>
                  <a:pt x="0" y="107348"/>
                  <a:pt x="106585" y="735"/>
                  <a:pt x="238125" y="735"/>
                </a:cubicBezTo>
                <a:lnTo>
                  <a:pt x="345663" y="735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85" name="Rectangle: Rounded Corners 2"/>
          <p:cNvSpPr/>
          <p:nvPr/>
        </p:nvSpPr>
        <p:spPr>
          <a:xfrm>
            <a:off x="2254320" y="6336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cc0000"/>
              </a:gs>
              <a:gs pos="100000">
                <a:srgbClr val="80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86" name="TextBox 9"/>
          <p:cNvSpPr/>
          <p:nvPr/>
        </p:nvSpPr>
        <p:spPr>
          <a:xfrm>
            <a:off x="2387160" y="710280"/>
            <a:ext cx="342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A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7" name="TextBox 10"/>
          <p:cNvSpPr/>
          <p:nvPr/>
        </p:nvSpPr>
        <p:spPr>
          <a:xfrm>
            <a:off x="180000" y="1291680"/>
            <a:ext cx="2770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Categories notifications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8" name="TextBox 11"/>
          <p:cNvSpPr/>
          <p:nvPr/>
        </p:nvSpPr>
        <p:spPr>
          <a:xfrm>
            <a:off x="465120" y="15973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Notification are categories into various hazard type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9" name="Rectangle: Rounded Corners 3"/>
          <p:cNvSpPr/>
          <p:nvPr/>
        </p:nvSpPr>
        <p:spPr>
          <a:xfrm>
            <a:off x="2254320" y="25614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90" name="TextBox 12"/>
          <p:cNvSpPr/>
          <p:nvPr/>
        </p:nvSpPr>
        <p:spPr>
          <a:xfrm>
            <a:off x="2385720" y="2638080"/>
            <a:ext cx="345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B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TextBox 13"/>
          <p:cNvSpPr/>
          <p:nvPr/>
        </p:nvSpPr>
        <p:spPr>
          <a:xfrm>
            <a:off x="-180000" y="3219480"/>
            <a:ext cx="313092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Handle in app notification and push notification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2" name="TextBox 17"/>
          <p:cNvSpPr/>
          <p:nvPr/>
        </p:nvSpPr>
        <p:spPr>
          <a:xfrm>
            <a:off x="-39600" y="3772440"/>
            <a:ext cx="30992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In App alert and background alert when user  minimize the app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3" name="Picture Placeholder 2" descr=""/>
          <p:cNvPicPr/>
          <p:nvPr/>
        </p:nvPicPr>
        <p:blipFill>
          <a:blip r:embed="rId1"/>
          <a:stretch/>
        </p:blipFill>
        <p:spPr>
          <a:xfrm>
            <a:off x="3338280" y="585000"/>
            <a:ext cx="2693520" cy="56980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grpSp>
        <p:nvGrpSpPr>
          <p:cNvPr id="594" name="Graphic 1"/>
          <p:cNvGrpSpPr/>
          <p:nvPr/>
        </p:nvGrpSpPr>
        <p:grpSpPr>
          <a:xfrm>
            <a:off x="3238200" y="512280"/>
            <a:ext cx="2895480" cy="5832360"/>
            <a:chOff x="3238200" y="512280"/>
            <a:chExt cx="2895480" cy="5832360"/>
          </a:xfrm>
        </p:grpSpPr>
        <p:sp>
          <p:nvSpPr>
            <p:cNvPr id="595" name="Freeform: Shape 14"/>
            <p:cNvSpPr/>
            <p:nvPr/>
          </p:nvSpPr>
          <p:spPr>
            <a:xfrm>
              <a:off x="3238200" y="1680120"/>
              <a:ext cx="30600" cy="18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187560"/>
                <a:gd name="textAreaBottom" fmla="*/ 189000 h 18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96" name="Freeform: Shape 15"/>
            <p:cNvSpPr/>
            <p:nvPr/>
          </p:nvSpPr>
          <p:spPr>
            <a:xfrm>
              <a:off x="3238200" y="2075400"/>
              <a:ext cx="30600" cy="45108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1080"/>
                <a:gd name="textAreaBottom" fmla="*/ 452520 h 45108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97" name="Freeform: Shape 16"/>
            <p:cNvSpPr/>
            <p:nvPr/>
          </p:nvSpPr>
          <p:spPr>
            <a:xfrm>
              <a:off x="3238560" y="2663640"/>
              <a:ext cx="30600" cy="450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0720"/>
                <a:gd name="textAreaBottom" fmla="*/ 452160 h 45072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98" name="Freeform: Shape 17"/>
            <p:cNvSpPr/>
            <p:nvPr/>
          </p:nvSpPr>
          <p:spPr>
            <a:xfrm>
              <a:off x="6103080" y="2429640"/>
              <a:ext cx="30600" cy="69264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99" name="Freeform: Shape 18"/>
            <p:cNvSpPr/>
            <p:nvPr/>
          </p:nvSpPr>
          <p:spPr>
            <a:xfrm>
              <a:off x="6103440" y="3248280"/>
              <a:ext cx="29160" cy="69264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00" name="Freeform: Shape 19"/>
            <p:cNvSpPr/>
            <p:nvPr/>
          </p:nvSpPr>
          <p:spPr>
            <a:xfrm>
              <a:off x="3270600" y="512280"/>
              <a:ext cx="2831040" cy="583236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5832360"/>
                <a:gd name="textAreaBottom" fmla="*/ 5833800 h 583236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601" name="Freeform: Shape 20"/>
          <p:cNvSpPr/>
          <p:nvPr/>
        </p:nvSpPr>
        <p:spPr>
          <a:xfrm>
            <a:off x="6986520" y="3420000"/>
            <a:ext cx="572760" cy="703440"/>
          </a:xfrm>
          <a:custGeom>
            <a:avLst/>
            <a:gdLst>
              <a:gd name="textAreaLeft" fmla="*/ 0 w 572760"/>
              <a:gd name="textAreaRight" fmla="*/ 574200 w 572760"/>
              <a:gd name="textAreaTop" fmla="*/ 0 h 703440"/>
              <a:gd name="textAreaBottom" fmla="*/ 704880 h 703440"/>
            </a:gdLst>
            <a:ahLst/>
            <a:rect l="textAreaLeft" t="textAreaTop" r="textAreaRight" b="textAreaBottom"/>
            <a:pathLst>
              <a:path w="574167" h="704857">
                <a:moveTo>
                  <a:pt x="440931" y="469242"/>
                </a:moveTo>
                <a:lnTo>
                  <a:pt x="463028" y="447141"/>
                </a:lnTo>
                <a:cubicBezTo>
                  <a:pt x="556754" y="353417"/>
                  <a:pt x="568851" y="206826"/>
                  <a:pt x="491603" y="106051"/>
                </a:cubicBezTo>
                <a:cubicBezTo>
                  <a:pt x="446741" y="47664"/>
                  <a:pt x="379018" y="11470"/>
                  <a:pt x="305580" y="6708"/>
                </a:cubicBezTo>
                <a:cubicBezTo>
                  <a:pt x="232333" y="1755"/>
                  <a:pt x="160514" y="28711"/>
                  <a:pt x="108699" y="80717"/>
                </a:cubicBezTo>
                <a:cubicBezTo>
                  <a:pt x="9162" y="180441"/>
                  <a:pt x="9162" y="341794"/>
                  <a:pt x="108699" y="441523"/>
                </a:cubicBezTo>
                <a:lnTo>
                  <a:pt x="136131" y="468954"/>
                </a:lnTo>
                <a:cubicBezTo>
                  <a:pt x="50977" y="491911"/>
                  <a:pt x="1352" y="532294"/>
                  <a:pt x="1352" y="580589"/>
                </a:cubicBezTo>
                <a:cubicBezTo>
                  <a:pt x="1352" y="665268"/>
                  <a:pt x="149371" y="710986"/>
                  <a:pt x="288626" y="710986"/>
                </a:cubicBezTo>
                <a:cubicBezTo>
                  <a:pt x="427882" y="710986"/>
                  <a:pt x="575519" y="665268"/>
                  <a:pt x="575519" y="580589"/>
                </a:cubicBezTo>
                <a:cubicBezTo>
                  <a:pt x="574852" y="532485"/>
                  <a:pt x="525132" y="492195"/>
                  <a:pt x="440931" y="469242"/>
                </a:cubicBezTo>
                <a:close/>
                <a:moveTo>
                  <a:pt x="139369" y="111864"/>
                </a:moveTo>
                <a:cubicBezTo>
                  <a:pt x="178993" y="72336"/>
                  <a:pt x="232619" y="50235"/>
                  <a:pt x="288531" y="50235"/>
                </a:cubicBezTo>
                <a:cubicBezTo>
                  <a:pt x="293103" y="50235"/>
                  <a:pt x="298056" y="50235"/>
                  <a:pt x="302246" y="50235"/>
                </a:cubicBezTo>
                <a:cubicBezTo>
                  <a:pt x="363111" y="53952"/>
                  <a:pt x="419309" y="83954"/>
                  <a:pt x="456266" y="132533"/>
                </a:cubicBezTo>
                <a:cubicBezTo>
                  <a:pt x="520464" y="215779"/>
                  <a:pt x="509987" y="337511"/>
                  <a:pt x="431881" y="415613"/>
                </a:cubicBezTo>
                <a:lnTo>
                  <a:pt x="293578" y="554014"/>
                </a:lnTo>
                <a:cubicBezTo>
                  <a:pt x="290626" y="556870"/>
                  <a:pt x="286054" y="556870"/>
                  <a:pt x="283101" y="554014"/>
                </a:cubicBezTo>
                <a:lnTo>
                  <a:pt x="139178" y="409995"/>
                </a:lnTo>
                <a:cubicBezTo>
                  <a:pt x="57168" y="327507"/>
                  <a:pt x="57264" y="194255"/>
                  <a:pt x="139369" y="111864"/>
                </a:cubicBezTo>
                <a:close/>
                <a:moveTo>
                  <a:pt x="287959" y="666886"/>
                </a:moveTo>
                <a:cubicBezTo>
                  <a:pt x="137274" y="666886"/>
                  <a:pt x="44785" y="616592"/>
                  <a:pt x="44785" y="580589"/>
                </a:cubicBezTo>
                <a:cubicBezTo>
                  <a:pt x="44785" y="556014"/>
                  <a:pt x="88791" y="523439"/>
                  <a:pt x="172135" y="505724"/>
                </a:cubicBezTo>
                <a:lnTo>
                  <a:pt x="251954" y="585542"/>
                </a:lnTo>
                <a:cubicBezTo>
                  <a:pt x="261574" y="595160"/>
                  <a:pt x="274719" y="600495"/>
                  <a:pt x="288340" y="600495"/>
                </a:cubicBezTo>
                <a:cubicBezTo>
                  <a:pt x="301960" y="600495"/>
                  <a:pt x="315105" y="595160"/>
                  <a:pt x="324725" y="585542"/>
                </a:cubicBezTo>
                <a:lnTo>
                  <a:pt x="404260" y="506008"/>
                </a:lnTo>
                <a:cubicBezTo>
                  <a:pt x="487127" y="523439"/>
                  <a:pt x="530846" y="556014"/>
                  <a:pt x="530846" y="580589"/>
                </a:cubicBezTo>
                <a:cubicBezTo>
                  <a:pt x="530846" y="616592"/>
                  <a:pt x="438454" y="666886"/>
                  <a:pt x="287959" y="666886"/>
                </a:cubicBez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02" name=""/>
          <p:cNvSpPr/>
          <p:nvPr/>
        </p:nvSpPr>
        <p:spPr>
          <a:xfrm>
            <a:off x="6660000" y="4500000"/>
            <a:ext cx="48596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Fetch reported harzard from firestore as per user Location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fill="hold">
                      <p:stCondLst>
                        <p:cond delay="0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0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1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2" presetSubtype="2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4" dur="75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75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4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3" dur="75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4" dur="75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75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75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42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0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53" presetSubtype="16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7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9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2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nodeType="with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5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6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0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0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Box 21"/>
          <p:cNvSpPr/>
          <p:nvPr/>
        </p:nvSpPr>
        <p:spPr>
          <a:xfrm>
            <a:off x="6398640" y="1229400"/>
            <a:ext cx="548100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900" strike="noStrike" u="none">
                <a:solidFill>
                  <a:srgbClr val="800000"/>
                </a:solidFill>
                <a:uFillTx/>
                <a:latin typeface="Montserrat ExtraBold"/>
              </a:rPr>
              <a:t>Hazard Report Screen</a:t>
            </a:r>
            <a:endParaRPr b="0" lang="en-CA" sz="3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4" name="TextBox 25"/>
          <p:cNvSpPr/>
          <p:nvPr/>
        </p:nvSpPr>
        <p:spPr>
          <a:xfrm>
            <a:off x="6485760" y="1980000"/>
            <a:ext cx="50335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2200"/>
              </a:lnSpc>
            </a:pPr>
            <a:r>
              <a:rPr b="0" lang="en-US" sz="16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Handle user submission of alerts 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05" name="Group 6"/>
          <p:cNvGrpSpPr/>
          <p:nvPr/>
        </p:nvGrpSpPr>
        <p:grpSpPr>
          <a:xfrm>
            <a:off x="6923880" y="3396960"/>
            <a:ext cx="4055400" cy="727920"/>
            <a:chOff x="6923880" y="3396960"/>
            <a:chExt cx="4055400" cy="727920"/>
          </a:xfrm>
        </p:grpSpPr>
        <p:sp>
          <p:nvSpPr>
            <p:cNvPr id="606" name="Rectangle: Rounded Corners 5"/>
            <p:cNvSpPr/>
            <p:nvPr/>
          </p:nvSpPr>
          <p:spPr>
            <a:xfrm>
              <a:off x="6923880" y="3396960"/>
              <a:ext cx="4055400" cy="714960"/>
            </a:xfrm>
            <a:prstGeom prst="roundRect">
              <a:avLst>
                <a:gd name="adj" fmla="val 10166"/>
              </a:avLst>
            </a:prstGeom>
            <a:solidFill>
              <a:srgbClr val="ffffff"/>
            </a:solidFill>
            <a:ln w="9360">
              <a:noFill/>
            </a:ln>
            <a:effectLst>
              <a:outerShdw dist="0" dir="0" blurRad="152280" rotWithShape="0">
                <a:srgbClr val="000000">
                  <a:alpha val="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07" name="TextBox 26"/>
            <p:cNvSpPr/>
            <p:nvPr/>
          </p:nvSpPr>
          <p:spPr>
            <a:xfrm>
              <a:off x="7090920" y="3691800"/>
              <a:ext cx="3736080" cy="3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8" name="TextBox 27"/>
            <p:cNvSpPr/>
            <p:nvPr/>
          </p:nvSpPr>
          <p:spPr>
            <a:xfrm>
              <a:off x="7629120" y="3546720"/>
              <a:ext cx="3197880" cy="57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2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How it works</a:t>
              </a:r>
              <a:endParaRPr b="0" lang="en-CA" sz="3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09" name="TextBox 29"/>
            <p:cNvSpPr/>
            <p:nvPr/>
          </p:nvSpPr>
          <p:spPr>
            <a:xfrm>
              <a:off x="7084440" y="3494520"/>
              <a:ext cx="482400" cy="22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10" name="Freeform: Shape 21"/>
          <p:cNvSpPr/>
          <p:nvPr/>
        </p:nvSpPr>
        <p:spPr>
          <a:xfrm>
            <a:off x="11846160" y="3789000"/>
            <a:ext cx="344160" cy="1737000"/>
          </a:xfrm>
          <a:custGeom>
            <a:avLst/>
            <a:gdLst>
              <a:gd name="textAreaLeft" fmla="*/ 0 w 344160"/>
              <a:gd name="textAreaRight" fmla="*/ 345600 w 344160"/>
              <a:gd name="textAreaTop" fmla="*/ 0 h 1737000"/>
              <a:gd name="textAreaBottom" fmla="*/ 1738440 h 1737000"/>
            </a:gdLst>
            <a:ahLst/>
            <a:rect l="textAreaLeft" t="textAreaTop" r="textAreaRight" b="textAreaBottom"/>
            <a:pathLst>
              <a:path w="345662" h="1738598">
                <a:moveTo>
                  <a:pt x="345663" y="1739333"/>
                </a:moveTo>
                <a:lnTo>
                  <a:pt x="238125" y="1739333"/>
                </a:lnTo>
                <a:cubicBezTo>
                  <a:pt x="106585" y="1739333"/>
                  <a:pt x="0" y="1632720"/>
                  <a:pt x="0" y="1501208"/>
                </a:cubicBezTo>
                <a:lnTo>
                  <a:pt x="0" y="238860"/>
                </a:lnTo>
                <a:cubicBezTo>
                  <a:pt x="0" y="107348"/>
                  <a:pt x="106585" y="735"/>
                  <a:pt x="238125" y="735"/>
                </a:cubicBezTo>
                <a:lnTo>
                  <a:pt x="345663" y="735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11" name="Rectangle: Rounded Corners 6"/>
          <p:cNvSpPr/>
          <p:nvPr/>
        </p:nvSpPr>
        <p:spPr>
          <a:xfrm>
            <a:off x="2254320" y="6336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cc0000"/>
              </a:gs>
              <a:gs pos="100000">
                <a:srgbClr val="80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12" name="TextBox 30"/>
          <p:cNvSpPr/>
          <p:nvPr/>
        </p:nvSpPr>
        <p:spPr>
          <a:xfrm>
            <a:off x="2387160" y="710280"/>
            <a:ext cx="342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A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3" name="TextBox 35"/>
          <p:cNvSpPr/>
          <p:nvPr/>
        </p:nvSpPr>
        <p:spPr>
          <a:xfrm>
            <a:off x="-251280" y="1291680"/>
            <a:ext cx="3310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Categorize alert/hazard type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4" name="TextBox 36"/>
          <p:cNvSpPr/>
          <p:nvPr/>
        </p:nvSpPr>
        <p:spPr>
          <a:xfrm>
            <a:off x="465120" y="159732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Select the icon that corespondes to the hazard type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5" name="Rectangle: Rounded Corners 7"/>
          <p:cNvSpPr/>
          <p:nvPr/>
        </p:nvSpPr>
        <p:spPr>
          <a:xfrm>
            <a:off x="2254320" y="25614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16" name="TextBox 37"/>
          <p:cNvSpPr/>
          <p:nvPr/>
        </p:nvSpPr>
        <p:spPr>
          <a:xfrm>
            <a:off x="2385720" y="2638080"/>
            <a:ext cx="345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B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7" name="TextBox 38"/>
          <p:cNvSpPr/>
          <p:nvPr/>
        </p:nvSpPr>
        <p:spPr>
          <a:xfrm>
            <a:off x="465120" y="32194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Add photo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8" name="TextBox 40"/>
          <p:cNvSpPr/>
          <p:nvPr/>
        </p:nvSpPr>
        <p:spPr>
          <a:xfrm>
            <a:off x="465120" y="35251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Take a picture or add picture from gallery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9" name="Rectangle: Rounded Corners 8"/>
          <p:cNvSpPr/>
          <p:nvPr/>
        </p:nvSpPr>
        <p:spPr>
          <a:xfrm>
            <a:off x="2254320" y="44892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20" name="TextBox 43"/>
          <p:cNvSpPr/>
          <p:nvPr/>
        </p:nvSpPr>
        <p:spPr>
          <a:xfrm>
            <a:off x="2387880" y="4566240"/>
            <a:ext cx="340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C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1" name="TextBox 44"/>
          <p:cNvSpPr/>
          <p:nvPr/>
        </p:nvSpPr>
        <p:spPr>
          <a:xfrm>
            <a:off x="465120" y="514764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Description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2" name="TextBox 45"/>
          <p:cNvSpPr/>
          <p:nvPr/>
        </p:nvSpPr>
        <p:spPr>
          <a:xfrm>
            <a:off x="573840" y="540000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Write a text that that describes the alert you want to report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3" name="Picture Placeholder 3" descr=""/>
          <p:cNvPicPr/>
          <p:nvPr/>
        </p:nvPicPr>
        <p:blipFill>
          <a:blip r:embed="rId1"/>
          <a:stretch/>
        </p:blipFill>
        <p:spPr>
          <a:xfrm>
            <a:off x="3338280" y="585000"/>
            <a:ext cx="2693520" cy="56980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grpSp>
        <p:nvGrpSpPr>
          <p:cNvPr id="624" name="Graphic 3"/>
          <p:cNvGrpSpPr/>
          <p:nvPr/>
        </p:nvGrpSpPr>
        <p:grpSpPr>
          <a:xfrm>
            <a:off x="3238200" y="512280"/>
            <a:ext cx="2895480" cy="5832360"/>
            <a:chOff x="3238200" y="512280"/>
            <a:chExt cx="2895480" cy="5832360"/>
          </a:xfrm>
        </p:grpSpPr>
        <p:sp>
          <p:nvSpPr>
            <p:cNvPr id="625" name="Freeform: Shape 22"/>
            <p:cNvSpPr/>
            <p:nvPr/>
          </p:nvSpPr>
          <p:spPr>
            <a:xfrm>
              <a:off x="3238200" y="1680120"/>
              <a:ext cx="30600" cy="18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187560"/>
                <a:gd name="textAreaBottom" fmla="*/ 189000 h 18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26" name="Freeform: Shape 23"/>
            <p:cNvSpPr/>
            <p:nvPr/>
          </p:nvSpPr>
          <p:spPr>
            <a:xfrm>
              <a:off x="3238200" y="2075400"/>
              <a:ext cx="30600" cy="45108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1080"/>
                <a:gd name="textAreaBottom" fmla="*/ 452520 h 45108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27" name="Freeform: Shape 24"/>
            <p:cNvSpPr/>
            <p:nvPr/>
          </p:nvSpPr>
          <p:spPr>
            <a:xfrm>
              <a:off x="3238560" y="2663640"/>
              <a:ext cx="30600" cy="450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0720"/>
                <a:gd name="textAreaBottom" fmla="*/ 452160 h 45072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28" name="Freeform: Shape 25"/>
            <p:cNvSpPr/>
            <p:nvPr/>
          </p:nvSpPr>
          <p:spPr>
            <a:xfrm>
              <a:off x="6103080" y="2429640"/>
              <a:ext cx="30600" cy="69264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29" name="Freeform: Shape 26"/>
            <p:cNvSpPr/>
            <p:nvPr/>
          </p:nvSpPr>
          <p:spPr>
            <a:xfrm>
              <a:off x="6103440" y="3248280"/>
              <a:ext cx="29160" cy="69264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30" name="Freeform: Shape 27"/>
            <p:cNvSpPr/>
            <p:nvPr/>
          </p:nvSpPr>
          <p:spPr>
            <a:xfrm>
              <a:off x="3270600" y="512280"/>
              <a:ext cx="2831040" cy="583236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5832360"/>
                <a:gd name="textAreaBottom" fmla="*/ 5833800 h 583236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631" name="Freeform: Shape 28"/>
          <p:cNvSpPr/>
          <p:nvPr/>
        </p:nvSpPr>
        <p:spPr>
          <a:xfrm>
            <a:off x="6986520" y="3420000"/>
            <a:ext cx="572760" cy="703440"/>
          </a:xfrm>
          <a:custGeom>
            <a:avLst/>
            <a:gdLst>
              <a:gd name="textAreaLeft" fmla="*/ 0 w 572760"/>
              <a:gd name="textAreaRight" fmla="*/ 574200 w 572760"/>
              <a:gd name="textAreaTop" fmla="*/ 0 h 703440"/>
              <a:gd name="textAreaBottom" fmla="*/ 704880 h 703440"/>
            </a:gdLst>
            <a:ahLst/>
            <a:rect l="textAreaLeft" t="textAreaTop" r="textAreaRight" b="textAreaBottom"/>
            <a:pathLst>
              <a:path w="574167" h="704857">
                <a:moveTo>
                  <a:pt x="440931" y="469242"/>
                </a:moveTo>
                <a:lnTo>
                  <a:pt x="463028" y="447141"/>
                </a:lnTo>
                <a:cubicBezTo>
                  <a:pt x="556754" y="353417"/>
                  <a:pt x="568851" y="206826"/>
                  <a:pt x="491603" y="106051"/>
                </a:cubicBezTo>
                <a:cubicBezTo>
                  <a:pt x="446741" y="47664"/>
                  <a:pt x="379018" y="11470"/>
                  <a:pt x="305580" y="6708"/>
                </a:cubicBezTo>
                <a:cubicBezTo>
                  <a:pt x="232333" y="1755"/>
                  <a:pt x="160514" y="28711"/>
                  <a:pt x="108699" y="80717"/>
                </a:cubicBezTo>
                <a:cubicBezTo>
                  <a:pt x="9162" y="180441"/>
                  <a:pt x="9162" y="341794"/>
                  <a:pt x="108699" y="441523"/>
                </a:cubicBezTo>
                <a:lnTo>
                  <a:pt x="136131" y="468954"/>
                </a:lnTo>
                <a:cubicBezTo>
                  <a:pt x="50977" y="491911"/>
                  <a:pt x="1352" y="532294"/>
                  <a:pt x="1352" y="580589"/>
                </a:cubicBezTo>
                <a:cubicBezTo>
                  <a:pt x="1352" y="665268"/>
                  <a:pt x="149371" y="710986"/>
                  <a:pt x="288626" y="710986"/>
                </a:cubicBezTo>
                <a:cubicBezTo>
                  <a:pt x="427882" y="710986"/>
                  <a:pt x="575519" y="665268"/>
                  <a:pt x="575519" y="580589"/>
                </a:cubicBezTo>
                <a:cubicBezTo>
                  <a:pt x="574852" y="532485"/>
                  <a:pt x="525132" y="492195"/>
                  <a:pt x="440931" y="469242"/>
                </a:cubicBezTo>
                <a:close/>
                <a:moveTo>
                  <a:pt x="139369" y="111864"/>
                </a:moveTo>
                <a:cubicBezTo>
                  <a:pt x="178993" y="72336"/>
                  <a:pt x="232619" y="50235"/>
                  <a:pt x="288531" y="50235"/>
                </a:cubicBezTo>
                <a:cubicBezTo>
                  <a:pt x="293103" y="50235"/>
                  <a:pt x="298056" y="50235"/>
                  <a:pt x="302246" y="50235"/>
                </a:cubicBezTo>
                <a:cubicBezTo>
                  <a:pt x="363111" y="53952"/>
                  <a:pt x="419309" y="83954"/>
                  <a:pt x="456266" y="132533"/>
                </a:cubicBezTo>
                <a:cubicBezTo>
                  <a:pt x="520464" y="215779"/>
                  <a:pt x="509987" y="337511"/>
                  <a:pt x="431881" y="415613"/>
                </a:cubicBezTo>
                <a:lnTo>
                  <a:pt x="293578" y="554014"/>
                </a:lnTo>
                <a:cubicBezTo>
                  <a:pt x="290626" y="556870"/>
                  <a:pt x="286054" y="556870"/>
                  <a:pt x="283101" y="554014"/>
                </a:cubicBezTo>
                <a:lnTo>
                  <a:pt x="139178" y="409995"/>
                </a:lnTo>
                <a:cubicBezTo>
                  <a:pt x="57168" y="327507"/>
                  <a:pt x="57264" y="194255"/>
                  <a:pt x="139369" y="111864"/>
                </a:cubicBezTo>
                <a:close/>
                <a:moveTo>
                  <a:pt x="287959" y="666886"/>
                </a:moveTo>
                <a:cubicBezTo>
                  <a:pt x="137274" y="666886"/>
                  <a:pt x="44785" y="616592"/>
                  <a:pt x="44785" y="580589"/>
                </a:cubicBezTo>
                <a:cubicBezTo>
                  <a:pt x="44785" y="556014"/>
                  <a:pt x="88791" y="523439"/>
                  <a:pt x="172135" y="505724"/>
                </a:cubicBezTo>
                <a:lnTo>
                  <a:pt x="251954" y="585542"/>
                </a:lnTo>
                <a:cubicBezTo>
                  <a:pt x="261574" y="595160"/>
                  <a:pt x="274719" y="600495"/>
                  <a:pt x="288340" y="600495"/>
                </a:cubicBezTo>
                <a:cubicBezTo>
                  <a:pt x="301960" y="600495"/>
                  <a:pt x="315105" y="595160"/>
                  <a:pt x="324725" y="585542"/>
                </a:cubicBezTo>
                <a:lnTo>
                  <a:pt x="404260" y="506008"/>
                </a:lnTo>
                <a:cubicBezTo>
                  <a:pt x="487127" y="523439"/>
                  <a:pt x="530846" y="556014"/>
                  <a:pt x="530846" y="580589"/>
                </a:cubicBezTo>
                <a:cubicBezTo>
                  <a:pt x="530846" y="616592"/>
                  <a:pt x="438454" y="666886"/>
                  <a:pt x="287959" y="666886"/>
                </a:cubicBez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32" name=""/>
          <p:cNvSpPr/>
          <p:nvPr/>
        </p:nvSpPr>
        <p:spPr>
          <a:xfrm>
            <a:off x="6660000" y="4500000"/>
            <a:ext cx="518580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On submission the report is store in fire store while the image is stored in cloudinary and provided as urls then one signal enable real time notification(nodejs)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0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7" dur="75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8" dur="75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2" presetSubtype="2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1" dur="75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75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4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5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6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0" dur="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1" dur="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4" dur="75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5" dur="75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8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3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42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6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7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53" presetSubtype="16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4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5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nodeType="with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3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4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nodeType="withEffect" fill="hold" presetClass="entr" presetID="10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53" presetSubtype="16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0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1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2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5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42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8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9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0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1" nodeType="withEffect" fill="hold" presetClass="entr" presetID="10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3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icture Placeholder 7" descr=""/>
          <p:cNvPicPr/>
          <p:nvPr/>
        </p:nvPicPr>
        <p:blipFill>
          <a:blip r:embed="rId1"/>
          <a:stretch/>
        </p:blipFill>
        <p:spPr>
          <a:xfrm>
            <a:off x="7566480" y="203040"/>
            <a:ext cx="2693520" cy="50400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634" name="TextBox 46"/>
          <p:cNvSpPr/>
          <p:nvPr/>
        </p:nvSpPr>
        <p:spPr>
          <a:xfrm>
            <a:off x="6480000" y="5580000"/>
            <a:ext cx="503352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900" strike="noStrike" u="none">
                <a:solidFill>
                  <a:srgbClr val="800000"/>
                </a:solidFill>
                <a:uFillTx/>
                <a:latin typeface="Montserrat ExtraBold"/>
              </a:rPr>
              <a:t>Road sign library screen</a:t>
            </a:r>
            <a:endParaRPr b="0" lang="en-CA" sz="3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5" name="TextBox 47"/>
          <p:cNvSpPr/>
          <p:nvPr/>
        </p:nvSpPr>
        <p:spPr>
          <a:xfrm>
            <a:off x="6485760" y="1980000"/>
            <a:ext cx="5033520" cy="92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2200"/>
              </a:lnSpc>
            </a:pP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36" name="Group 7"/>
          <p:cNvGrpSpPr/>
          <p:nvPr/>
        </p:nvGrpSpPr>
        <p:grpSpPr>
          <a:xfrm>
            <a:off x="6923880" y="3396960"/>
            <a:ext cx="4055400" cy="727920"/>
            <a:chOff x="6923880" y="3396960"/>
            <a:chExt cx="4055400" cy="727920"/>
          </a:xfrm>
        </p:grpSpPr>
        <p:sp>
          <p:nvSpPr>
            <p:cNvPr id="637" name="Rectangle: Rounded Corners 9"/>
            <p:cNvSpPr/>
            <p:nvPr/>
          </p:nvSpPr>
          <p:spPr>
            <a:xfrm>
              <a:off x="6923880" y="3396960"/>
              <a:ext cx="4055400" cy="714960"/>
            </a:xfrm>
            <a:prstGeom prst="roundRect">
              <a:avLst>
                <a:gd name="adj" fmla="val 10166"/>
              </a:avLst>
            </a:prstGeom>
            <a:solidFill>
              <a:srgbClr val="ffffff"/>
            </a:solidFill>
            <a:ln w="9360">
              <a:noFill/>
            </a:ln>
            <a:effectLst>
              <a:outerShdw dist="0" dir="0" blurRad="152280" rotWithShape="0">
                <a:srgbClr val="000000">
                  <a:alpha val="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38" name="TextBox 48"/>
            <p:cNvSpPr/>
            <p:nvPr/>
          </p:nvSpPr>
          <p:spPr>
            <a:xfrm>
              <a:off x="7090920" y="3691800"/>
              <a:ext cx="3736080" cy="3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39" name="TextBox 49"/>
            <p:cNvSpPr/>
            <p:nvPr/>
          </p:nvSpPr>
          <p:spPr>
            <a:xfrm>
              <a:off x="7629120" y="3546720"/>
              <a:ext cx="3197880" cy="57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2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How it works</a:t>
              </a:r>
              <a:endParaRPr b="0" lang="en-CA" sz="3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40" name="TextBox 51"/>
            <p:cNvSpPr/>
            <p:nvPr/>
          </p:nvSpPr>
          <p:spPr>
            <a:xfrm>
              <a:off x="7084440" y="3494520"/>
              <a:ext cx="482400" cy="22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41" name="Freeform: Shape 29"/>
          <p:cNvSpPr/>
          <p:nvPr/>
        </p:nvSpPr>
        <p:spPr>
          <a:xfrm>
            <a:off x="11846160" y="3789000"/>
            <a:ext cx="344160" cy="1737000"/>
          </a:xfrm>
          <a:custGeom>
            <a:avLst/>
            <a:gdLst>
              <a:gd name="textAreaLeft" fmla="*/ 0 w 344160"/>
              <a:gd name="textAreaRight" fmla="*/ 345600 w 344160"/>
              <a:gd name="textAreaTop" fmla="*/ 0 h 1737000"/>
              <a:gd name="textAreaBottom" fmla="*/ 1738440 h 1737000"/>
            </a:gdLst>
            <a:ahLst/>
            <a:rect l="textAreaLeft" t="textAreaTop" r="textAreaRight" b="textAreaBottom"/>
            <a:pathLst>
              <a:path w="345662" h="1738598">
                <a:moveTo>
                  <a:pt x="345663" y="1739333"/>
                </a:moveTo>
                <a:lnTo>
                  <a:pt x="238125" y="1739333"/>
                </a:lnTo>
                <a:cubicBezTo>
                  <a:pt x="106585" y="1739333"/>
                  <a:pt x="0" y="1632720"/>
                  <a:pt x="0" y="1501208"/>
                </a:cubicBezTo>
                <a:lnTo>
                  <a:pt x="0" y="238860"/>
                </a:lnTo>
                <a:cubicBezTo>
                  <a:pt x="0" y="107348"/>
                  <a:pt x="106585" y="735"/>
                  <a:pt x="238125" y="735"/>
                </a:cubicBezTo>
                <a:lnTo>
                  <a:pt x="345663" y="735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42" name="Rectangle: Rounded Corners 10"/>
          <p:cNvSpPr/>
          <p:nvPr/>
        </p:nvSpPr>
        <p:spPr>
          <a:xfrm>
            <a:off x="2254320" y="6336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cc0000"/>
              </a:gs>
              <a:gs pos="100000">
                <a:srgbClr val="80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43" name="TextBox 52"/>
          <p:cNvSpPr/>
          <p:nvPr/>
        </p:nvSpPr>
        <p:spPr>
          <a:xfrm>
            <a:off x="2387160" y="710280"/>
            <a:ext cx="342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A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4" name="TextBox 53"/>
          <p:cNvSpPr/>
          <p:nvPr/>
        </p:nvSpPr>
        <p:spPr>
          <a:xfrm>
            <a:off x="465120" y="12916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Sign categorization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5" name="TextBox 56"/>
          <p:cNvSpPr/>
          <p:nvPr/>
        </p:nvSpPr>
        <p:spPr>
          <a:xfrm>
            <a:off x="465120" y="15973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Sign a categories into warning regulatory and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6" name="Rectangle: Rounded Corners 11"/>
          <p:cNvSpPr/>
          <p:nvPr/>
        </p:nvSpPr>
        <p:spPr>
          <a:xfrm>
            <a:off x="2254320" y="25614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47" name="TextBox 57"/>
          <p:cNvSpPr/>
          <p:nvPr/>
        </p:nvSpPr>
        <p:spPr>
          <a:xfrm>
            <a:off x="2385720" y="2638080"/>
            <a:ext cx="345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B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8" name="TextBox 58"/>
          <p:cNvSpPr/>
          <p:nvPr/>
        </p:nvSpPr>
        <p:spPr>
          <a:xfrm>
            <a:off x="465120" y="32194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Search library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9" name="TextBox 59"/>
          <p:cNvSpPr/>
          <p:nvPr/>
        </p:nvSpPr>
        <p:spPr>
          <a:xfrm>
            <a:off x="465120" y="35251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Enable search by sign name across the library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0" name="Rectangle: Rounded Corners 12"/>
          <p:cNvSpPr/>
          <p:nvPr/>
        </p:nvSpPr>
        <p:spPr>
          <a:xfrm>
            <a:off x="2254320" y="44892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51" name="TextBox 61"/>
          <p:cNvSpPr/>
          <p:nvPr/>
        </p:nvSpPr>
        <p:spPr>
          <a:xfrm>
            <a:off x="2387880" y="4566240"/>
            <a:ext cx="340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C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2" name="TextBox 63"/>
          <p:cNvSpPr/>
          <p:nvPr/>
        </p:nvSpPr>
        <p:spPr>
          <a:xfrm>
            <a:off x="465120" y="514764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rgbClr val="000000"/>
                </a:solidFill>
                <a:uFillTx/>
                <a:latin typeface="Montserrat ExtraBold"/>
              </a:rPr>
              <a:t>Swipe to refresh 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3" name="TextBox 64"/>
          <p:cNvSpPr/>
          <p:nvPr/>
        </p:nvSpPr>
        <p:spPr>
          <a:xfrm>
            <a:off x="465120" y="545292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This sync to get new sign from sever and add local sign to cloud DB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54" name="Picture Placeholder 4" descr=""/>
          <p:cNvPicPr/>
          <p:nvPr/>
        </p:nvPicPr>
        <p:blipFill>
          <a:blip r:embed="rId3"/>
          <a:stretch/>
        </p:blipFill>
        <p:spPr>
          <a:xfrm>
            <a:off x="3338280" y="585000"/>
            <a:ext cx="2693520" cy="569808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</p:pic>
      <p:grpSp>
        <p:nvGrpSpPr>
          <p:cNvPr id="655" name="Graphic 4"/>
          <p:cNvGrpSpPr/>
          <p:nvPr/>
        </p:nvGrpSpPr>
        <p:grpSpPr>
          <a:xfrm>
            <a:off x="3238200" y="512280"/>
            <a:ext cx="2895480" cy="5832360"/>
            <a:chOff x="3238200" y="512280"/>
            <a:chExt cx="2895480" cy="5832360"/>
          </a:xfrm>
        </p:grpSpPr>
        <p:sp>
          <p:nvSpPr>
            <p:cNvPr id="656" name="Freeform: Shape 30"/>
            <p:cNvSpPr/>
            <p:nvPr/>
          </p:nvSpPr>
          <p:spPr>
            <a:xfrm>
              <a:off x="3238200" y="1680120"/>
              <a:ext cx="30600" cy="18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187560"/>
                <a:gd name="textAreaBottom" fmla="*/ 189000 h 18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57" name="Freeform: Shape 31"/>
            <p:cNvSpPr/>
            <p:nvPr/>
          </p:nvSpPr>
          <p:spPr>
            <a:xfrm>
              <a:off x="3238200" y="2075400"/>
              <a:ext cx="30600" cy="45108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1080"/>
                <a:gd name="textAreaBottom" fmla="*/ 452520 h 45108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58" name="Freeform: Shape 32"/>
            <p:cNvSpPr/>
            <p:nvPr/>
          </p:nvSpPr>
          <p:spPr>
            <a:xfrm>
              <a:off x="3238560" y="2663640"/>
              <a:ext cx="30600" cy="450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0720"/>
                <a:gd name="textAreaBottom" fmla="*/ 452160 h 45072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59" name="Freeform: Shape 34"/>
            <p:cNvSpPr/>
            <p:nvPr/>
          </p:nvSpPr>
          <p:spPr>
            <a:xfrm>
              <a:off x="6103080" y="2429640"/>
              <a:ext cx="30600" cy="69264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0" name="Freeform: Shape 35"/>
            <p:cNvSpPr/>
            <p:nvPr/>
          </p:nvSpPr>
          <p:spPr>
            <a:xfrm>
              <a:off x="6103440" y="3248280"/>
              <a:ext cx="29160" cy="69264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1" name="Freeform: Shape 38"/>
            <p:cNvSpPr/>
            <p:nvPr/>
          </p:nvSpPr>
          <p:spPr>
            <a:xfrm>
              <a:off x="3270600" y="512280"/>
              <a:ext cx="2831040" cy="583236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5832360"/>
                <a:gd name="textAreaBottom" fmla="*/ 5833800 h 583236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662" name="Freeform: Shape 39"/>
          <p:cNvSpPr/>
          <p:nvPr/>
        </p:nvSpPr>
        <p:spPr>
          <a:xfrm>
            <a:off x="6986520" y="3420000"/>
            <a:ext cx="572760" cy="703440"/>
          </a:xfrm>
          <a:custGeom>
            <a:avLst/>
            <a:gdLst>
              <a:gd name="textAreaLeft" fmla="*/ 0 w 572760"/>
              <a:gd name="textAreaRight" fmla="*/ 574200 w 572760"/>
              <a:gd name="textAreaTop" fmla="*/ 0 h 703440"/>
              <a:gd name="textAreaBottom" fmla="*/ 704880 h 703440"/>
            </a:gdLst>
            <a:ahLst/>
            <a:rect l="textAreaLeft" t="textAreaTop" r="textAreaRight" b="textAreaBottom"/>
            <a:pathLst>
              <a:path w="574167" h="704857">
                <a:moveTo>
                  <a:pt x="440931" y="469242"/>
                </a:moveTo>
                <a:lnTo>
                  <a:pt x="463028" y="447141"/>
                </a:lnTo>
                <a:cubicBezTo>
                  <a:pt x="556754" y="353417"/>
                  <a:pt x="568851" y="206826"/>
                  <a:pt x="491603" y="106051"/>
                </a:cubicBezTo>
                <a:cubicBezTo>
                  <a:pt x="446741" y="47664"/>
                  <a:pt x="379018" y="11470"/>
                  <a:pt x="305580" y="6708"/>
                </a:cubicBezTo>
                <a:cubicBezTo>
                  <a:pt x="232333" y="1755"/>
                  <a:pt x="160514" y="28711"/>
                  <a:pt x="108699" y="80717"/>
                </a:cubicBezTo>
                <a:cubicBezTo>
                  <a:pt x="9162" y="180441"/>
                  <a:pt x="9162" y="341794"/>
                  <a:pt x="108699" y="441523"/>
                </a:cubicBezTo>
                <a:lnTo>
                  <a:pt x="136131" y="468954"/>
                </a:lnTo>
                <a:cubicBezTo>
                  <a:pt x="50977" y="491911"/>
                  <a:pt x="1352" y="532294"/>
                  <a:pt x="1352" y="580589"/>
                </a:cubicBezTo>
                <a:cubicBezTo>
                  <a:pt x="1352" y="665268"/>
                  <a:pt x="149371" y="710986"/>
                  <a:pt x="288626" y="710986"/>
                </a:cubicBezTo>
                <a:cubicBezTo>
                  <a:pt x="427882" y="710986"/>
                  <a:pt x="575519" y="665268"/>
                  <a:pt x="575519" y="580589"/>
                </a:cubicBezTo>
                <a:cubicBezTo>
                  <a:pt x="574852" y="532485"/>
                  <a:pt x="525132" y="492195"/>
                  <a:pt x="440931" y="469242"/>
                </a:cubicBezTo>
                <a:close/>
                <a:moveTo>
                  <a:pt x="139369" y="111864"/>
                </a:moveTo>
                <a:cubicBezTo>
                  <a:pt x="178993" y="72336"/>
                  <a:pt x="232619" y="50235"/>
                  <a:pt x="288531" y="50235"/>
                </a:cubicBezTo>
                <a:cubicBezTo>
                  <a:pt x="293103" y="50235"/>
                  <a:pt x="298056" y="50235"/>
                  <a:pt x="302246" y="50235"/>
                </a:cubicBezTo>
                <a:cubicBezTo>
                  <a:pt x="363111" y="53952"/>
                  <a:pt x="419309" y="83954"/>
                  <a:pt x="456266" y="132533"/>
                </a:cubicBezTo>
                <a:cubicBezTo>
                  <a:pt x="520464" y="215779"/>
                  <a:pt x="509987" y="337511"/>
                  <a:pt x="431881" y="415613"/>
                </a:cubicBezTo>
                <a:lnTo>
                  <a:pt x="293578" y="554014"/>
                </a:lnTo>
                <a:cubicBezTo>
                  <a:pt x="290626" y="556870"/>
                  <a:pt x="286054" y="556870"/>
                  <a:pt x="283101" y="554014"/>
                </a:cubicBezTo>
                <a:lnTo>
                  <a:pt x="139178" y="409995"/>
                </a:lnTo>
                <a:cubicBezTo>
                  <a:pt x="57168" y="327507"/>
                  <a:pt x="57264" y="194255"/>
                  <a:pt x="139369" y="111864"/>
                </a:cubicBezTo>
                <a:close/>
                <a:moveTo>
                  <a:pt x="287959" y="666886"/>
                </a:moveTo>
                <a:cubicBezTo>
                  <a:pt x="137274" y="666886"/>
                  <a:pt x="44785" y="616592"/>
                  <a:pt x="44785" y="580589"/>
                </a:cubicBezTo>
                <a:cubicBezTo>
                  <a:pt x="44785" y="556014"/>
                  <a:pt x="88791" y="523439"/>
                  <a:pt x="172135" y="505724"/>
                </a:cubicBezTo>
                <a:lnTo>
                  <a:pt x="251954" y="585542"/>
                </a:lnTo>
                <a:cubicBezTo>
                  <a:pt x="261574" y="595160"/>
                  <a:pt x="274719" y="600495"/>
                  <a:pt x="288340" y="600495"/>
                </a:cubicBezTo>
                <a:cubicBezTo>
                  <a:pt x="301960" y="600495"/>
                  <a:pt x="315105" y="595160"/>
                  <a:pt x="324725" y="585542"/>
                </a:cubicBezTo>
                <a:lnTo>
                  <a:pt x="404260" y="506008"/>
                </a:lnTo>
                <a:cubicBezTo>
                  <a:pt x="487127" y="523439"/>
                  <a:pt x="530846" y="556014"/>
                  <a:pt x="530846" y="580589"/>
                </a:cubicBezTo>
                <a:cubicBezTo>
                  <a:pt x="530846" y="616592"/>
                  <a:pt x="438454" y="666886"/>
                  <a:pt x="287959" y="666886"/>
                </a:cubicBez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grpSp>
        <p:nvGrpSpPr>
          <p:cNvPr id="663" name="Graphic 6"/>
          <p:cNvGrpSpPr/>
          <p:nvPr/>
        </p:nvGrpSpPr>
        <p:grpSpPr>
          <a:xfrm>
            <a:off x="7527960" y="203040"/>
            <a:ext cx="2895480" cy="3036600"/>
            <a:chOff x="7527960" y="203040"/>
            <a:chExt cx="2895480" cy="3036600"/>
          </a:xfrm>
        </p:grpSpPr>
        <p:sp>
          <p:nvSpPr>
            <p:cNvPr id="664" name="Freeform: Shape 54"/>
            <p:cNvSpPr/>
            <p:nvPr/>
          </p:nvSpPr>
          <p:spPr>
            <a:xfrm>
              <a:off x="7527960" y="811080"/>
              <a:ext cx="30600" cy="9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97560"/>
                <a:gd name="textAreaBottom" fmla="*/ 98640 h 9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5" name="Freeform: Shape 55"/>
            <p:cNvSpPr/>
            <p:nvPr/>
          </p:nvSpPr>
          <p:spPr>
            <a:xfrm>
              <a:off x="7527960" y="1017000"/>
              <a:ext cx="30600" cy="234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234720"/>
                <a:gd name="textAreaBottom" fmla="*/ 235800 h 23472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6" name="Freeform: Shape 56"/>
            <p:cNvSpPr/>
            <p:nvPr/>
          </p:nvSpPr>
          <p:spPr>
            <a:xfrm>
              <a:off x="7528320" y="1323360"/>
              <a:ext cx="30600" cy="2343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234360"/>
                <a:gd name="textAreaBottom" fmla="*/ 235440 h 23436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7" name="Freeform: Shape 57"/>
            <p:cNvSpPr/>
            <p:nvPr/>
          </p:nvSpPr>
          <p:spPr>
            <a:xfrm>
              <a:off x="10392840" y="1201320"/>
              <a:ext cx="30600" cy="3603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60360"/>
                <a:gd name="textAreaBottom" fmla="*/ 361440 h 36036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8" name="Freeform: Shape 58"/>
            <p:cNvSpPr/>
            <p:nvPr/>
          </p:nvSpPr>
          <p:spPr>
            <a:xfrm>
              <a:off x="10393200" y="1627560"/>
              <a:ext cx="29160" cy="36036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360360"/>
                <a:gd name="textAreaBottom" fmla="*/ 361440 h 36036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69" name="Freeform: Shape 61"/>
            <p:cNvSpPr/>
            <p:nvPr/>
          </p:nvSpPr>
          <p:spPr>
            <a:xfrm>
              <a:off x="7560360" y="203040"/>
              <a:ext cx="2831040" cy="303660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3036600"/>
                <a:gd name="textAreaBottom" fmla="*/ 3037680 h 303660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670" name=""/>
          <p:cNvSpPr/>
          <p:nvPr/>
        </p:nvSpPr>
        <p:spPr>
          <a:xfrm>
            <a:off x="6480000" y="4320000"/>
            <a:ext cx="50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Offline first with local sqlite DB and local image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Online sync to add and fetch road sign form firestore with help of cloudinary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4" dur="indefinite" restart="never" nodeType="tmRoot">
          <p:childTnLst>
            <p:seq>
              <p:cTn id="575" dur="indefinite" nodeType="mainSeq">
                <p:childTnLst>
                  <p:par>
                    <p:cTn id="576" fill="hold">
                      <p:stCondLst>
                        <p:cond delay="0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0" dur="75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1" dur="75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nodeType="withEffect" fill="hold" presetClass="entr" presetID="2" presetSubtype="2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4" dur="75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5" dur="75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4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9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0" dur="5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1" nodeType="withEffect" fill="hold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3" dur="75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4" dur="75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5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7" dur="75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8" dur="75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6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42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2" nodeType="withEffect" fill="hold" presetClass="entr" presetID="1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nodeType="withEffect" fill="hold" presetClass="entr" presetID="53" presetSubtype="16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7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8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1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nodeType="with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6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0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0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nodeType="withEffect" fill="hold" presetClass="entr" presetID="53" presetSubtype="16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3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4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35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8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42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3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4" nodeType="withEffect" fill="hold" presetClass="entr" presetID="10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Box 65"/>
          <p:cNvSpPr/>
          <p:nvPr/>
        </p:nvSpPr>
        <p:spPr>
          <a:xfrm>
            <a:off x="6398640" y="1229400"/>
            <a:ext cx="50335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900" strike="noStrike" u="none">
                <a:solidFill>
                  <a:srgbClr val="800000"/>
                </a:solidFill>
                <a:uFillTx/>
                <a:latin typeface="Montserrat ExtraBold"/>
              </a:rPr>
              <a:t>Setting screen</a:t>
            </a:r>
            <a:endParaRPr b="0" lang="en-CA" sz="3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2" name="TextBox 66"/>
          <p:cNvSpPr/>
          <p:nvPr/>
        </p:nvSpPr>
        <p:spPr>
          <a:xfrm>
            <a:off x="6485760" y="1980000"/>
            <a:ext cx="5033520" cy="9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2200"/>
              </a:lnSpc>
            </a:pPr>
            <a:r>
              <a:rPr b="0" lang="en-US" sz="16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Provide a user with preference option for notification and app theme and accessibilty preferences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73" name="Group 8"/>
          <p:cNvGrpSpPr/>
          <p:nvPr/>
        </p:nvGrpSpPr>
        <p:grpSpPr>
          <a:xfrm>
            <a:off x="6923880" y="3396960"/>
            <a:ext cx="4055400" cy="727920"/>
            <a:chOff x="6923880" y="3396960"/>
            <a:chExt cx="4055400" cy="727920"/>
          </a:xfrm>
        </p:grpSpPr>
        <p:sp>
          <p:nvSpPr>
            <p:cNvPr id="674" name="Rectangle: Rounded Corners 13"/>
            <p:cNvSpPr/>
            <p:nvPr/>
          </p:nvSpPr>
          <p:spPr>
            <a:xfrm>
              <a:off x="6923880" y="3396960"/>
              <a:ext cx="4055400" cy="714960"/>
            </a:xfrm>
            <a:prstGeom prst="roundRect">
              <a:avLst>
                <a:gd name="adj" fmla="val 10166"/>
              </a:avLst>
            </a:prstGeom>
            <a:solidFill>
              <a:srgbClr val="ffffff"/>
            </a:solidFill>
            <a:ln w="9360">
              <a:noFill/>
            </a:ln>
            <a:effectLst>
              <a:outerShdw dist="0" dir="0" blurRad="152280" rotWithShape="0">
                <a:srgbClr val="000000">
                  <a:alpha val="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75" name="TextBox 67"/>
            <p:cNvSpPr/>
            <p:nvPr/>
          </p:nvSpPr>
          <p:spPr>
            <a:xfrm>
              <a:off x="7090920" y="3691800"/>
              <a:ext cx="3736080" cy="3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6" name="TextBox 68"/>
            <p:cNvSpPr/>
            <p:nvPr/>
          </p:nvSpPr>
          <p:spPr>
            <a:xfrm>
              <a:off x="7629120" y="3546720"/>
              <a:ext cx="3197880" cy="57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2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How it works</a:t>
              </a:r>
              <a:endParaRPr b="0" lang="en-CA" sz="3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77" name="TextBox 69"/>
            <p:cNvSpPr/>
            <p:nvPr/>
          </p:nvSpPr>
          <p:spPr>
            <a:xfrm>
              <a:off x="7084440" y="3494520"/>
              <a:ext cx="482400" cy="22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678" name="Freeform: Shape 40"/>
          <p:cNvSpPr/>
          <p:nvPr/>
        </p:nvSpPr>
        <p:spPr>
          <a:xfrm>
            <a:off x="11846160" y="3789000"/>
            <a:ext cx="344160" cy="1737000"/>
          </a:xfrm>
          <a:custGeom>
            <a:avLst/>
            <a:gdLst>
              <a:gd name="textAreaLeft" fmla="*/ 0 w 344160"/>
              <a:gd name="textAreaRight" fmla="*/ 345600 w 344160"/>
              <a:gd name="textAreaTop" fmla="*/ 0 h 1737000"/>
              <a:gd name="textAreaBottom" fmla="*/ 1738440 h 1737000"/>
            </a:gdLst>
            <a:ahLst/>
            <a:rect l="textAreaLeft" t="textAreaTop" r="textAreaRight" b="textAreaBottom"/>
            <a:pathLst>
              <a:path w="345662" h="1738598">
                <a:moveTo>
                  <a:pt x="345663" y="1739333"/>
                </a:moveTo>
                <a:lnTo>
                  <a:pt x="238125" y="1739333"/>
                </a:lnTo>
                <a:cubicBezTo>
                  <a:pt x="106585" y="1739333"/>
                  <a:pt x="0" y="1632720"/>
                  <a:pt x="0" y="1501208"/>
                </a:cubicBezTo>
                <a:lnTo>
                  <a:pt x="0" y="238860"/>
                </a:lnTo>
                <a:cubicBezTo>
                  <a:pt x="0" y="107348"/>
                  <a:pt x="106585" y="735"/>
                  <a:pt x="238125" y="735"/>
                </a:cubicBezTo>
                <a:lnTo>
                  <a:pt x="345663" y="735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79" name="Rectangle: Rounded Corners 14"/>
          <p:cNvSpPr/>
          <p:nvPr/>
        </p:nvSpPr>
        <p:spPr>
          <a:xfrm>
            <a:off x="2254320" y="6336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cc0000"/>
              </a:gs>
              <a:gs pos="100000">
                <a:srgbClr val="80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80" name="TextBox 70"/>
          <p:cNvSpPr/>
          <p:nvPr/>
        </p:nvSpPr>
        <p:spPr>
          <a:xfrm>
            <a:off x="2387160" y="710280"/>
            <a:ext cx="342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A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1" name="TextBox 71"/>
          <p:cNvSpPr/>
          <p:nvPr/>
        </p:nvSpPr>
        <p:spPr>
          <a:xfrm>
            <a:off x="465120" y="12916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language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2" name="TextBox 72"/>
          <p:cNvSpPr/>
          <p:nvPr/>
        </p:nvSpPr>
        <p:spPr>
          <a:xfrm>
            <a:off x="465120" y="159732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Enable user change language from french to english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3" name="Rectangle: Rounded Corners 15"/>
          <p:cNvSpPr/>
          <p:nvPr/>
        </p:nvSpPr>
        <p:spPr>
          <a:xfrm>
            <a:off x="2254320" y="25614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84" name="TextBox 76"/>
          <p:cNvSpPr/>
          <p:nvPr/>
        </p:nvSpPr>
        <p:spPr>
          <a:xfrm>
            <a:off x="2385720" y="2638080"/>
            <a:ext cx="345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B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5" name="TextBox 77"/>
          <p:cNvSpPr/>
          <p:nvPr/>
        </p:nvSpPr>
        <p:spPr>
          <a:xfrm>
            <a:off x="465120" y="32194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Alert preference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6" name="TextBox 83"/>
          <p:cNvSpPr/>
          <p:nvPr/>
        </p:nvSpPr>
        <p:spPr>
          <a:xfrm>
            <a:off x="465120" y="352512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Choose alert type 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Sound pop up or vibration or all three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7" name="Rectangle: Rounded Corners 16"/>
          <p:cNvSpPr/>
          <p:nvPr/>
        </p:nvSpPr>
        <p:spPr>
          <a:xfrm>
            <a:off x="2254320" y="44892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688" name="TextBox 92"/>
          <p:cNvSpPr/>
          <p:nvPr/>
        </p:nvSpPr>
        <p:spPr>
          <a:xfrm>
            <a:off x="2387880" y="4566240"/>
            <a:ext cx="340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C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9" name="TextBox 93"/>
          <p:cNvSpPr/>
          <p:nvPr/>
        </p:nvSpPr>
        <p:spPr>
          <a:xfrm>
            <a:off x="465120" y="514764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Logout 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0" name="TextBox 94"/>
          <p:cNvSpPr/>
          <p:nvPr/>
        </p:nvSpPr>
        <p:spPr>
          <a:xfrm>
            <a:off x="465120" y="54529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User can logout by tapping the button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1" name="Picture Placeholder 5" descr=""/>
          <p:cNvPicPr/>
          <p:nvPr/>
        </p:nvPicPr>
        <p:blipFill>
          <a:blip r:embed="rId1"/>
          <a:stretch/>
        </p:blipFill>
        <p:spPr>
          <a:xfrm>
            <a:off x="3338280" y="585000"/>
            <a:ext cx="2693520" cy="56980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grpSp>
        <p:nvGrpSpPr>
          <p:cNvPr id="692" name="Graphic 5"/>
          <p:cNvGrpSpPr/>
          <p:nvPr/>
        </p:nvGrpSpPr>
        <p:grpSpPr>
          <a:xfrm>
            <a:off x="3238200" y="512280"/>
            <a:ext cx="2895480" cy="5832360"/>
            <a:chOff x="3238200" y="512280"/>
            <a:chExt cx="2895480" cy="5832360"/>
          </a:xfrm>
        </p:grpSpPr>
        <p:sp>
          <p:nvSpPr>
            <p:cNvPr id="693" name="Freeform: Shape 42"/>
            <p:cNvSpPr/>
            <p:nvPr/>
          </p:nvSpPr>
          <p:spPr>
            <a:xfrm>
              <a:off x="3238200" y="1680120"/>
              <a:ext cx="30600" cy="18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187560"/>
                <a:gd name="textAreaBottom" fmla="*/ 189000 h 18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94" name="Freeform: Shape 43"/>
            <p:cNvSpPr/>
            <p:nvPr/>
          </p:nvSpPr>
          <p:spPr>
            <a:xfrm>
              <a:off x="3238200" y="2075400"/>
              <a:ext cx="30600" cy="45108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1080"/>
                <a:gd name="textAreaBottom" fmla="*/ 452520 h 45108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95" name="Freeform: Shape 44"/>
            <p:cNvSpPr/>
            <p:nvPr/>
          </p:nvSpPr>
          <p:spPr>
            <a:xfrm>
              <a:off x="3238560" y="2663640"/>
              <a:ext cx="30600" cy="450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0720"/>
                <a:gd name="textAreaBottom" fmla="*/ 452160 h 45072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96" name="Freeform: Shape 45"/>
            <p:cNvSpPr/>
            <p:nvPr/>
          </p:nvSpPr>
          <p:spPr>
            <a:xfrm>
              <a:off x="6103080" y="2429640"/>
              <a:ext cx="30600" cy="69264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97" name="Freeform: Shape 46"/>
            <p:cNvSpPr/>
            <p:nvPr/>
          </p:nvSpPr>
          <p:spPr>
            <a:xfrm>
              <a:off x="6103440" y="3248280"/>
              <a:ext cx="29160" cy="69264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698" name="Freeform: Shape 47"/>
            <p:cNvSpPr/>
            <p:nvPr/>
          </p:nvSpPr>
          <p:spPr>
            <a:xfrm>
              <a:off x="3270600" y="512280"/>
              <a:ext cx="2831040" cy="583236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5832360"/>
                <a:gd name="textAreaBottom" fmla="*/ 5833800 h 583236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699" name="Freeform: Shape 48"/>
          <p:cNvSpPr/>
          <p:nvPr/>
        </p:nvSpPr>
        <p:spPr>
          <a:xfrm>
            <a:off x="6986520" y="3420000"/>
            <a:ext cx="572760" cy="703440"/>
          </a:xfrm>
          <a:custGeom>
            <a:avLst/>
            <a:gdLst>
              <a:gd name="textAreaLeft" fmla="*/ 0 w 572760"/>
              <a:gd name="textAreaRight" fmla="*/ 574200 w 572760"/>
              <a:gd name="textAreaTop" fmla="*/ 0 h 703440"/>
              <a:gd name="textAreaBottom" fmla="*/ 704880 h 703440"/>
            </a:gdLst>
            <a:ahLst/>
            <a:rect l="textAreaLeft" t="textAreaTop" r="textAreaRight" b="textAreaBottom"/>
            <a:pathLst>
              <a:path w="574167" h="704857">
                <a:moveTo>
                  <a:pt x="440931" y="469242"/>
                </a:moveTo>
                <a:lnTo>
                  <a:pt x="463028" y="447141"/>
                </a:lnTo>
                <a:cubicBezTo>
                  <a:pt x="556754" y="353417"/>
                  <a:pt x="568851" y="206826"/>
                  <a:pt x="491603" y="106051"/>
                </a:cubicBezTo>
                <a:cubicBezTo>
                  <a:pt x="446741" y="47664"/>
                  <a:pt x="379018" y="11470"/>
                  <a:pt x="305580" y="6708"/>
                </a:cubicBezTo>
                <a:cubicBezTo>
                  <a:pt x="232333" y="1755"/>
                  <a:pt x="160514" y="28711"/>
                  <a:pt x="108699" y="80717"/>
                </a:cubicBezTo>
                <a:cubicBezTo>
                  <a:pt x="9162" y="180441"/>
                  <a:pt x="9162" y="341794"/>
                  <a:pt x="108699" y="441523"/>
                </a:cubicBezTo>
                <a:lnTo>
                  <a:pt x="136131" y="468954"/>
                </a:lnTo>
                <a:cubicBezTo>
                  <a:pt x="50977" y="491911"/>
                  <a:pt x="1352" y="532294"/>
                  <a:pt x="1352" y="580589"/>
                </a:cubicBezTo>
                <a:cubicBezTo>
                  <a:pt x="1352" y="665268"/>
                  <a:pt x="149371" y="710986"/>
                  <a:pt x="288626" y="710986"/>
                </a:cubicBezTo>
                <a:cubicBezTo>
                  <a:pt x="427882" y="710986"/>
                  <a:pt x="575519" y="665268"/>
                  <a:pt x="575519" y="580589"/>
                </a:cubicBezTo>
                <a:cubicBezTo>
                  <a:pt x="574852" y="532485"/>
                  <a:pt x="525132" y="492195"/>
                  <a:pt x="440931" y="469242"/>
                </a:cubicBezTo>
                <a:close/>
                <a:moveTo>
                  <a:pt x="139369" y="111864"/>
                </a:moveTo>
                <a:cubicBezTo>
                  <a:pt x="178993" y="72336"/>
                  <a:pt x="232619" y="50235"/>
                  <a:pt x="288531" y="50235"/>
                </a:cubicBezTo>
                <a:cubicBezTo>
                  <a:pt x="293103" y="50235"/>
                  <a:pt x="298056" y="50235"/>
                  <a:pt x="302246" y="50235"/>
                </a:cubicBezTo>
                <a:cubicBezTo>
                  <a:pt x="363111" y="53952"/>
                  <a:pt x="419309" y="83954"/>
                  <a:pt x="456266" y="132533"/>
                </a:cubicBezTo>
                <a:cubicBezTo>
                  <a:pt x="520464" y="215779"/>
                  <a:pt x="509987" y="337511"/>
                  <a:pt x="431881" y="415613"/>
                </a:cubicBezTo>
                <a:lnTo>
                  <a:pt x="293578" y="554014"/>
                </a:lnTo>
                <a:cubicBezTo>
                  <a:pt x="290626" y="556870"/>
                  <a:pt x="286054" y="556870"/>
                  <a:pt x="283101" y="554014"/>
                </a:cubicBezTo>
                <a:lnTo>
                  <a:pt x="139178" y="409995"/>
                </a:lnTo>
                <a:cubicBezTo>
                  <a:pt x="57168" y="327507"/>
                  <a:pt x="57264" y="194255"/>
                  <a:pt x="139369" y="111864"/>
                </a:cubicBezTo>
                <a:close/>
                <a:moveTo>
                  <a:pt x="287959" y="666886"/>
                </a:moveTo>
                <a:cubicBezTo>
                  <a:pt x="137274" y="666886"/>
                  <a:pt x="44785" y="616592"/>
                  <a:pt x="44785" y="580589"/>
                </a:cubicBezTo>
                <a:cubicBezTo>
                  <a:pt x="44785" y="556014"/>
                  <a:pt x="88791" y="523439"/>
                  <a:pt x="172135" y="505724"/>
                </a:cubicBezTo>
                <a:lnTo>
                  <a:pt x="251954" y="585542"/>
                </a:lnTo>
                <a:cubicBezTo>
                  <a:pt x="261574" y="595160"/>
                  <a:pt x="274719" y="600495"/>
                  <a:pt x="288340" y="600495"/>
                </a:cubicBezTo>
                <a:cubicBezTo>
                  <a:pt x="301960" y="600495"/>
                  <a:pt x="315105" y="595160"/>
                  <a:pt x="324725" y="585542"/>
                </a:cubicBezTo>
                <a:lnTo>
                  <a:pt x="404260" y="506008"/>
                </a:lnTo>
                <a:cubicBezTo>
                  <a:pt x="487127" y="523439"/>
                  <a:pt x="530846" y="556014"/>
                  <a:pt x="530846" y="580589"/>
                </a:cubicBezTo>
                <a:cubicBezTo>
                  <a:pt x="530846" y="616592"/>
                  <a:pt x="438454" y="666886"/>
                  <a:pt x="287959" y="666886"/>
                </a:cubicBez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00" name=""/>
          <p:cNvSpPr/>
          <p:nvPr/>
        </p:nvSpPr>
        <p:spPr>
          <a:xfrm>
            <a:off x="6480000" y="4320000"/>
            <a:ext cx="485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Use easy location for language switching and translation in all screen</a:t>
            </a:r>
            <a:br>
              <a:rPr sz="1800"/>
            </a:b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other perk like darh theme add user profile or app info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7" dur="indefinite" restart="never" nodeType="tmRoot">
          <p:childTnLst>
            <p:seq>
              <p:cTn id="648" dur="indefinite" nodeType="mainSeq">
                <p:childTnLst>
                  <p:par>
                    <p:cTn id="649" fill="hold">
                      <p:stCondLst>
                        <p:cond delay="0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3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4" dur="75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5" nodeType="withEffect" fill="hold" presetClass="entr" presetID="2" presetSubtype="2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7" dur="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8" dur="75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9" nodeType="withEffect" fill="hold" presetClass="entr" presetID="4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1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2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3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4" nodeType="withEffect" fill="hold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6" dur="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7" dur="7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8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0" dur="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1" dur="75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2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5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6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9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nodeType="withEffect" fill="hold" presetClass="entr" presetID="42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3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4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1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nodeType="withEffect" fill="hold" presetClass="entr" presetID="53" presetSubtype="16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1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3" nodeType="withEffect" fill="hold" presetClass="entr" presetID="1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nodeType="with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8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9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0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nodeType="withEffect" fill="hold" presetClass="entr" presetID="10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3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nodeType="withEffect" fill="hold" presetClass="entr" presetID="53" presetSubtype="16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6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7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1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nodeType="withEffect" fill="hold" presetClass="entr" presetID="42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5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6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nodeType="withEffect" fill="hold" presetClass="entr" presetID="10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9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Box 95"/>
          <p:cNvSpPr/>
          <p:nvPr/>
        </p:nvSpPr>
        <p:spPr>
          <a:xfrm>
            <a:off x="6279480" y="8546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2" name="TextBox 96"/>
          <p:cNvSpPr/>
          <p:nvPr/>
        </p:nvSpPr>
        <p:spPr>
          <a:xfrm>
            <a:off x="7543800" y="104544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SQLite as local cache, background sync with Firebase when online, and user feedback in UI.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3" name="TextBox 97"/>
          <p:cNvSpPr/>
          <p:nvPr/>
        </p:nvSpPr>
        <p:spPr>
          <a:xfrm>
            <a:off x="7543800" y="68040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Solution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4" name="TextBox 99"/>
          <p:cNvSpPr/>
          <p:nvPr/>
        </p:nvSpPr>
        <p:spPr>
          <a:xfrm>
            <a:off x="149400" y="187560"/>
            <a:ext cx="55054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bf0041"/>
                </a:solidFill>
                <a:uFillTx/>
                <a:latin typeface="Montserrat ExtraBold"/>
                <a:ea typeface="ＭＳ ゴシック"/>
              </a:rPr>
              <a:t>Challenges and Solutions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5" name="TextBox 100"/>
          <p:cNvSpPr/>
          <p:nvPr/>
        </p:nvSpPr>
        <p:spPr>
          <a:xfrm>
            <a:off x="6279480" y="23094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6" name="TextBox 101"/>
          <p:cNvSpPr/>
          <p:nvPr/>
        </p:nvSpPr>
        <p:spPr>
          <a:xfrm>
            <a:off x="7543800" y="249984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Combined Firebase Messaging for online and flutter_local_notifications for offline/local.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7" name="TextBox 102"/>
          <p:cNvSpPr/>
          <p:nvPr/>
        </p:nvSpPr>
        <p:spPr>
          <a:xfrm>
            <a:off x="7543800" y="213516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Solution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8" name="TextBox 103"/>
          <p:cNvSpPr/>
          <p:nvPr/>
        </p:nvSpPr>
        <p:spPr>
          <a:xfrm>
            <a:off x="6279480" y="37638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9" name="TextBox 104"/>
          <p:cNvSpPr/>
          <p:nvPr/>
        </p:nvSpPr>
        <p:spPr>
          <a:xfrm>
            <a:off x="7434360" y="395460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Marker clustering, image caching, throttling, and optimization for low-end devices.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0" name="TextBox 105"/>
          <p:cNvSpPr/>
          <p:nvPr/>
        </p:nvSpPr>
        <p:spPr>
          <a:xfrm>
            <a:off x="7543800" y="358956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Solution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1" name="TextBox 106"/>
          <p:cNvSpPr/>
          <p:nvPr/>
        </p:nvSpPr>
        <p:spPr>
          <a:xfrm>
            <a:off x="6279480" y="521856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2" name="TextBox 107"/>
          <p:cNvSpPr/>
          <p:nvPr/>
        </p:nvSpPr>
        <p:spPr>
          <a:xfrm>
            <a:off x="7543800" y="540936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Solution: easy_localization, automated translation checks, and persistent user choice.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3" name="TextBox 109"/>
          <p:cNvSpPr/>
          <p:nvPr/>
        </p:nvSpPr>
        <p:spPr>
          <a:xfrm>
            <a:off x="7543800" y="504432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Solution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4" name="Rectangle 3"/>
          <p:cNvSpPr/>
          <p:nvPr/>
        </p:nvSpPr>
        <p:spPr>
          <a:xfrm>
            <a:off x="10774800" y="66492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15" name="Rectangle 4"/>
          <p:cNvSpPr/>
          <p:nvPr/>
        </p:nvSpPr>
        <p:spPr>
          <a:xfrm>
            <a:off x="10774800" y="213516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16" name="Rectangle 5"/>
          <p:cNvSpPr/>
          <p:nvPr/>
        </p:nvSpPr>
        <p:spPr>
          <a:xfrm>
            <a:off x="10774800" y="355212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17" name="Rectangle 6"/>
          <p:cNvSpPr/>
          <p:nvPr/>
        </p:nvSpPr>
        <p:spPr>
          <a:xfrm>
            <a:off x="10774800" y="503604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718" name="TextBox 110"/>
          <p:cNvSpPr/>
          <p:nvPr/>
        </p:nvSpPr>
        <p:spPr>
          <a:xfrm>
            <a:off x="6279480" y="8546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9" name="TextBox 112"/>
          <p:cNvSpPr/>
          <p:nvPr/>
        </p:nvSpPr>
        <p:spPr>
          <a:xfrm>
            <a:off x="7543800" y="68040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0" name="TextBox 120"/>
          <p:cNvSpPr/>
          <p:nvPr/>
        </p:nvSpPr>
        <p:spPr>
          <a:xfrm>
            <a:off x="6279480" y="23094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1" name="TextBox 122"/>
          <p:cNvSpPr/>
          <p:nvPr/>
        </p:nvSpPr>
        <p:spPr>
          <a:xfrm>
            <a:off x="7543800" y="213516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2" name="TextBox 123"/>
          <p:cNvSpPr/>
          <p:nvPr/>
        </p:nvSpPr>
        <p:spPr>
          <a:xfrm>
            <a:off x="6279480" y="37638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3" name="TextBox 125"/>
          <p:cNvSpPr/>
          <p:nvPr/>
        </p:nvSpPr>
        <p:spPr>
          <a:xfrm>
            <a:off x="7543800" y="358956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4" name="TextBox 126"/>
          <p:cNvSpPr/>
          <p:nvPr/>
        </p:nvSpPr>
        <p:spPr>
          <a:xfrm>
            <a:off x="6279480" y="521856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5" name="TextBox 128"/>
          <p:cNvSpPr/>
          <p:nvPr/>
        </p:nvSpPr>
        <p:spPr>
          <a:xfrm>
            <a:off x="7543800" y="504432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6" name="TextBox 130"/>
          <p:cNvSpPr/>
          <p:nvPr/>
        </p:nvSpPr>
        <p:spPr>
          <a:xfrm>
            <a:off x="6279480" y="8546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7" name="TextBox 136"/>
          <p:cNvSpPr/>
          <p:nvPr/>
        </p:nvSpPr>
        <p:spPr>
          <a:xfrm>
            <a:off x="6279480" y="23094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8" name="TextBox 140"/>
          <p:cNvSpPr/>
          <p:nvPr/>
        </p:nvSpPr>
        <p:spPr>
          <a:xfrm>
            <a:off x="7543800" y="213516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9" name="TextBox 142"/>
          <p:cNvSpPr/>
          <p:nvPr/>
        </p:nvSpPr>
        <p:spPr>
          <a:xfrm>
            <a:off x="6279480" y="37638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0" name="TextBox 146"/>
          <p:cNvSpPr/>
          <p:nvPr/>
        </p:nvSpPr>
        <p:spPr>
          <a:xfrm>
            <a:off x="7543800" y="358956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1" name="TextBox 148"/>
          <p:cNvSpPr/>
          <p:nvPr/>
        </p:nvSpPr>
        <p:spPr>
          <a:xfrm>
            <a:off x="6279480" y="521856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2" name="TextBox 163"/>
          <p:cNvSpPr/>
          <p:nvPr/>
        </p:nvSpPr>
        <p:spPr>
          <a:xfrm>
            <a:off x="7543800" y="504432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3" name="TextBox 164"/>
          <p:cNvSpPr/>
          <p:nvPr/>
        </p:nvSpPr>
        <p:spPr>
          <a:xfrm>
            <a:off x="189720" y="101052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4" name="TextBox 166"/>
          <p:cNvSpPr/>
          <p:nvPr/>
        </p:nvSpPr>
        <p:spPr>
          <a:xfrm>
            <a:off x="1454040" y="1201320"/>
            <a:ext cx="4120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Problem: Maintaining usability and data integrity during unreliable connectivity.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5" name="TextBox 169"/>
          <p:cNvSpPr/>
          <p:nvPr/>
        </p:nvSpPr>
        <p:spPr>
          <a:xfrm>
            <a:off x="1454040" y="836280"/>
            <a:ext cx="3405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Connectivity &amp; Offline Sync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6" name="TextBox 170"/>
          <p:cNvSpPr/>
          <p:nvPr/>
        </p:nvSpPr>
        <p:spPr>
          <a:xfrm>
            <a:off x="189720" y="24652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TextBox 172"/>
          <p:cNvSpPr/>
          <p:nvPr/>
        </p:nvSpPr>
        <p:spPr>
          <a:xfrm>
            <a:off x="1454040" y="2655720"/>
            <a:ext cx="4120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Problem: Alerting users both online and offline.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8" name="TextBox 176"/>
          <p:cNvSpPr/>
          <p:nvPr/>
        </p:nvSpPr>
        <p:spPr>
          <a:xfrm>
            <a:off x="1454040" y="2291040"/>
            <a:ext cx="3765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Real-Time &amp; Local Notifications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9" name="TextBox 177"/>
          <p:cNvSpPr/>
          <p:nvPr/>
        </p:nvSpPr>
        <p:spPr>
          <a:xfrm>
            <a:off x="189720" y="39196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0" name="TextBox 179"/>
          <p:cNvSpPr/>
          <p:nvPr/>
        </p:nvSpPr>
        <p:spPr>
          <a:xfrm>
            <a:off x="1454040" y="4110480"/>
            <a:ext cx="4120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problem: Rendering many markers, tile updates, and UI lag.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1" name="TextBox 180"/>
          <p:cNvSpPr/>
          <p:nvPr/>
        </p:nvSpPr>
        <p:spPr>
          <a:xfrm>
            <a:off x="1454040" y="3745440"/>
            <a:ext cx="3585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Map &amp; Marker Performance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2" name="TextBox 182"/>
          <p:cNvSpPr/>
          <p:nvPr/>
        </p:nvSpPr>
        <p:spPr>
          <a:xfrm>
            <a:off x="189720" y="53744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3" name="TextBox 183"/>
          <p:cNvSpPr/>
          <p:nvPr/>
        </p:nvSpPr>
        <p:spPr>
          <a:xfrm>
            <a:off x="1454040" y="5565240"/>
            <a:ext cx="4120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Problem: Seamless switching and full translation coverage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4" name="TextBox 184"/>
          <p:cNvSpPr/>
          <p:nvPr/>
        </p:nvSpPr>
        <p:spPr>
          <a:xfrm>
            <a:off x="1454040" y="5200200"/>
            <a:ext cx="3225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Multilingual Consistency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5" name="TextBox 185"/>
          <p:cNvSpPr/>
          <p:nvPr/>
        </p:nvSpPr>
        <p:spPr>
          <a:xfrm>
            <a:off x="189720" y="101052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6" name="TextBox 187"/>
          <p:cNvSpPr/>
          <p:nvPr/>
        </p:nvSpPr>
        <p:spPr>
          <a:xfrm>
            <a:off x="1454040" y="83628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7" name="TextBox 188"/>
          <p:cNvSpPr/>
          <p:nvPr/>
        </p:nvSpPr>
        <p:spPr>
          <a:xfrm>
            <a:off x="189720" y="24652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8" name="TextBox 191"/>
          <p:cNvSpPr/>
          <p:nvPr/>
        </p:nvSpPr>
        <p:spPr>
          <a:xfrm>
            <a:off x="189720" y="39196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9" name="TextBox 193"/>
          <p:cNvSpPr/>
          <p:nvPr/>
        </p:nvSpPr>
        <p:spPr>
          <a:xfrm>
            <a:off x="1454040" y="374544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0" name="TextBox 194"/>
          <p:cNvSpPr/>
          <p:nvPr/>
        </p:nvSpPr>
        <p:spPr>
          <a:xfrm>
            <a:off x="189720" y="53744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1" name="TextBox 197"/>
          <p:cNvSpPr/>
          <p:nvPr/>
        </p:nvSpPr>
        <p:spPr>
          <a:xfrm>
            <a:off x="189720" y="101052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2" name="TextBox 199"/>
          <p:cNvSpPr/>
          <p:nvPr/>
        </p:nvSpPr>
        <p:spPr>
          <a:xfrm>
            <a:off x="1454040" y="836280"/>
            <a:ext cx="2288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3" name="TextBox 200"/>
          <p:cNvSpPr/>
          <p:nvPr/>
        </p:nvSpPr>
        <p:spPr>
          <a:xfrm>
            <a:off x="189720" y="24652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4" name="TextBox 202"/>
          <p:cNvSpPr/>
          <p:nvPr/>
        </p:nvSpPr>
        <p:spPr>
          <a:xfrm>
            <a:off x="1454040" y="2291040"/>
            <a:ext cx="4485600" cy="5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5" name="TextBox 203"/>
          <p:cNvSpPr/>
          <p:nvPr/>
        </p:nvSpPr>
        <p:spPr>
          <a:xfrm>
            <a:off x="189720" y="391968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6" name="TextBox 206"/>
          <p:cNvSpPr/>
          <p:nvPr/>
        </p:nvSpPr>
        <p:spPr>
          <a:xfrm>
            <a:off x="189720" y="53744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0" dur="indefinite" restart="never" nodeType="tmRoot">
          <p:childTnLst>
            <p:seq>
              <p:cTn id="721" dur="indefinite" nodeType="mainSeq">
                <p:childTnLst>
                  <p:par>
                    <p:cTn id="722" fill="hold">
                      <p:stCondLst>
                        <p:cond delay="0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withEffect" fill="hold" presetClass="entr" presetID="2" presetSubtype="8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6" dur="75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7" dur="75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8" nodeType="with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nodeType="withEffect" fill="hold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3" dur="75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4" dur="75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nodeType="with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8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9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0" nodeType="with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nodeType="withEffect" fill="hold" presetClass="entr" presetID="2" presetSubtype="2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5" dur="75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6" dur="75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nodeType="withEffect" fill="hold" presetClass="entr" presetID="4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9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0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1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4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nodeType="withEffect" fill="hold" presetClass="entr" presetID="2" presetSubtype="2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7" dur="75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8" dur="75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9" nodeType="withEffect" fill="hold" presetClass="entr" presetID="4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1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2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3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4" nodeType="withEffect" fill="hold" presetClass="entr" presetID="1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6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nodeType="withEffect" fill="hold" presetClass="entr" presetID="2" presetSubtype="2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9" dur="75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0" dur="75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1" nodeType="withEffect" fill="hold" presetClass="entr" presetID="4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4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5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Freeform: Shape 62"/>
          <p:cNvSpPr/>
          <p:nvPr/>
        </p:nvSpPr>
        <p:spPr>
          <a:xfrm>
            <a:off x="8465400" y="3780000"/>
            <a:ext cx="2966040" cy="2379600"/>
          </a:xfrm>
          <a:custGeom>
            <a:avLst/>
            <a:gdLst>
              <a:gd name="textAreaLeft" fmla="*/ 0 w 2966040"/>
              <a:gd name="textAreaRight" fmla="*/ 2967480 w 2966040"/>
              <a:gd name="textAreaTop" fmla="*/ 0 h 2379600"/>
              <a:gd name="textAreaBottom" fmla="*/ 2381040 h 2379600"/>
            </a:gdLst>
            <a:ahLst/>
            <a:rect l="textAreaLeft" t="textAreaTop" r="textAreaRight" b="textAreaBottom"/>
            <a:pathLst>
              <a:path w="2867215" h="2380869">
                <a:moveTo>
                  <a:pt x="0" y="0"/>
                </a:moveTo>
                <a:lnTo>
                  <a:pt x="2867215" y="0"/>
                </a:lnTo>
                <a:lnTo>
                  <a:pt x="2867215" y="2380869"/>
                </a:lnTo>
                <a:lnTo>
                  <a:pt x="0" y="2380869"/>
                </a:lnTo>
                <a:close/>
              </a:path>
            </a:pathLst>
          </a:custGeom>
          <a:gradFill rotWithShape="0">
            <a:gsLst>
              <a:gs pos="0">
                <a:srgbClr val="f6efff"/>
              </a:gs>
              <a:gs pos="88000">
                <a:srgbClr val="f6ebfb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58" name="Freeform: Shape 63"/>
          <p:cNvSpPr/>
          <p:nvPr/>
        </p:nvSpPr>
        <p:spPr>
          <a:xfrm>
            <a:off x="2653200" y="3825720"/>
            <a:ext cx="2966040" cy="2379600"/>
          </a:xfrm>
          <a:custGeom>
            <a:avLst/>
            <a:gdLst>
              <a:gd name="textAreaLeft" fmla="*/ 0 w 2966040"/>
              <a:gd name="textAreaRight" fmla="*/ 2967480 w 2966040"/>
              <a:gd name="textAreaTop" fmla="*/ 0 h 2379600"/>
              <a:gd name="textAreaBottom" fmla="*/ 2381040 h 2379600"/>
            </a:gdLst>
            <a:ahLst/>
            <a:rect l="textAreaLeft" t="textAreaTop" r="textAreaRight" b="textAreaBottom"/>
            <a:pathLst>
              <a:path w="2867215" h="2380869">
                <a:moveTo>
                  <a:pt x="0" y="0"/>
                </a:moveTo>
                <a:lnTo>
                  <a:pt x="2867215" y="0"/>
                </a:lnTo>
                <a:lnTo>
                  <a:pt x="2867215" y="2380869"/>
                </a:lnTo>
                <a:lnTo>
                  <a:pt x="0" y="2380869"/>
                </a:lnTo>
                <a:close/>
              </a:path>
            </a:pathLst>
          </a:custGeom>
          <a:gradFill rotWithShape="0">
            <a:gsLst>
              <a:gs pos="0">
                <a:srgbClr val="f6efff"/>
              </a:gs>
              <a:gs pos="88000">
                <a:srgbClr val="f6ebfb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59" name="TextBox 111"/>
          <p:cNvSpPr/>
          <p:nvPr/>
        </p:nvSpPr>
        <p:spPr>
          <a:xfrm>
            <a:off x="54720" y="4451040"/>
            <a:ext cx="2737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Here You Can Simply Add Some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Brief Text to Explain the Related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Topic this is Just a Demo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0" name="TextBox 121"/>
          <p:cNvSpPr/>
          <p:nvPr/>
        </p:nvSpPr>
        <p:spPr>
          <a:xfrm>
            <a:off x="141480" y="395604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Authentication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1" name="TextBox 124"/>
          <p:cNvSpPr/>
          <p:nvPr/>
        </p:nvSpPr>
        <p:spPr>
          <a:xfrm>
            <a:off x="2881440" y="4487400"/>
            <a:ext cx="2737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Here You Can Simply Add Some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Brief Text to Explain the Related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Topic this is Just a Demo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2" name="TextBox 127"/>
          <p:cNvSpPr/>
          <p:nvPr/>
        </p:nvSpPr>
        <p:spPr>
          <a:xfrm>
            <a:off x="2793240" y="3955320"/>
            <a:ext cx="3137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Reporting and Notification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3" name="TextBox 133"/>
          <p:cNvSpPr/>
          <p:nvPr/>
        </p:nvSpPr>
        <p:spPr>
          <a:xfrm>
            <a:off x="5760000" y="4500000"/>
            <a:ext cx="2737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Here You Can Simply Add Some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Brief Text to Explain the Related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Topic this is Just a Demo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4" name="TextBox 134"/>
          <p:cNvSpPr/>
          <p:nvPr/>
        </p:nvSpPr>
        <p:spPr>
          <a:xfrm>
            <a:off x="5940000" y="396000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Offline sync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5" name="TextBox 139"/>
          <p:cNvSpPr/>
          <p:nvPr/>
        </p:nvSpPr>
        <p:spPr>
          <a:xfrm>
            <a:off x="8781480" y="4487400"/>
            <a:ext cx="2737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Here You Can Simply Add Some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Brief Text to Explain the Related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1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Topic this is Just a Demo</a:t>
            </a:r>
            <a:endParaRPr b="0" lang="en-CA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6" name="TextBox 145"/>
          <p:cNvSpPr/>
          <p:nvPr/>
        </p:nvSpPr>
        <p:spPr>
          <a:xfrm>
            <a:off x="8678520" y="396000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Map and Localization 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67" name="Picture Placeholder 8" descr=""/>
          <p:cNvPicPr/>
          <p:nvPr/>
        </p:nvPicPr>
        <p:blipFill>
          <a:blip r:embed="rId1"/>
          <a:stretch/>
        </p:blipFill>
        <p:spPr>
          <a:xfrm>
            <a:off x="6031800" y="85320"/>
            <a:ext cx="5667480" cy="31539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768" name="Freeform: Shape 64"/>
          <p:cNvSpPr/>
          <p:nvPr/>
        </p:nvSpPr>
        <p:spPr>
          <a:xfrm>
            <a:off x="0" y="85320"/>
            <a:ext cx="6479280" cy="3153960"/>
          </a:xfrm>
          <a:custGeom>
            <a:avLst/>
            <a:gdLst>
              <a:gd name="textAreaLeft" fmla="*/ 0 w 6479280"/>
              <a:gd name="textAreaRight" fmla="*/ 6480720 w 6479280"/>
              <a:gd name="textAreaTop" fmla="*/ 0 h 3153960"/>
              <a:gd name="textAreaBottom" fmla="*/ 3155040 h 3153960"/>
            </a:gdLst>
            <a:ahLst/>
            <a:rect l="textAreaLeft" t="textAreaTop" r="textAreaRight" b="textAreaBottom"/>
            <a:pathLst>
              <a:path w="6058757" h="3695509">
                <a:moveTo>
                  <a:pt x="0" y="0"/>
                </a:moveTo>
                <a:lnTo>
                  <a:pt x="6058758" y="0"/>
                </a:lnTo>
                <a:lnTo>
                  <a:pt x="6058758" y="3695510"/>
                </a:lnTo>
                <a:lnTo>
                  <a:pt x="0" y="3695510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69" name="TextBox 151"/>
          <p:cNvSpPr/>
          <p:nvPr/>
        </p:nvSpPr>
        <p:spPr>
          <a:xfrm>
            <a:off x="-16560" y="573120"/>
            <a:ext cx="659268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Montserrat ExtraBold"/>
              </a:rPr>
              <a:t>Further Enhancement </a:t>
            </a:r>
            <a:endParaRPr b="0" lang="en-CA" sz="4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Montserrat ExtraBold"/>
              </a:rPr>
              <a:t>to </a:t>
            </a:r>
            <a:endParaRPr b="0" lang="en-CA" sz="4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Montserrat ExtraBold"/>
              </a:rPr>
              <a:t>CM RoadEye</a:t>
            </a:r>
            <a:endParaRPr b="0" lang="en-CA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6" dur="indefinite" restart="never" nodeType="tmRoot">
          <p:childTnLst>
            <p:seq>
              <p:cTn id="777" dur="indefinite" nodeType="mainSeq">
                <p:childTnLst>
                  <p:par>
                    <p:cTn id="778" fill="hold">
                      <p:stCondLst>
                        <p:cond delay="0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2" dur="75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3" dur="75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4" nodeType="withEffect" fill="hold" presetClass="entr" presetID="2" presetSubtype="8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6" dur="75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7" dur="75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2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3" dur="75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4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6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7" dur="75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nodeType="click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2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3" dur="75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4" nodeType="withEffect" fill="hold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6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7" dur="7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0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1" dur="75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6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7" dur="7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8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0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1" dur="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6" dur="75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7" dur="75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8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0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1" dur="75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Freeform 5"/>
          <p:cNvSpPr/>
          <p:nvPr/>
        </p:nvSpPr>
        <p:spPr>
          <a:xfrm>
            <a:off x="1236600" y="2545200"/>
            <a:ext cx="1703160" cy="1703160"/>
          </a:xfrm>
          <a:custGeom>
            <a:avLst/>
            <a:gdLst>
              <a:gd name="textAreaLeft" fmla="*/ 0 w 1703160"/>
              <a:gd name="textAreaRight" fmla="*/ 1704600 w 1703160"/>
              <a:gd name="textAreaTop" fmla="*/ 0 h 1703160"/>
              <a:gd name="textAreaBottom" fmla="*/ 1704600 h 1703160"/>
            </a:gdLst>
            <a:ahLst/>
            <a:rect l="textAreaLeft" t="textAreaTop" r="textAreaRight" b="textAreaBottom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1" name="Oval 62"/>
          <p:cNvSpPr/>
          <p:nvPr/>
        </p:nvSpPr>
        <p:spPr>
          <a:xfrm>
            <a:off x="1388160" y="2694960"/>
            <a:ext cx="1400040" cy="1400040"/>
          </a:xfrm>
          <a:prstGeom prst="ellipse">
            <a:avLst/>
          </a:pr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2" name="Freeform 5"/>
          <p:cNvSpPr/>
          <p:nvPr/>
        </p:nvSpPr>
        <p:spPr>
          <a:xfrm>
            <a:off x="3240360" y="2543400"/>
            <a:ext cx="1703160" cy="1703160"/>
          </a:xfrm>
          <a:custGeom>
            <a:avLst/>
            <a:gdLst>
              <a:gd name="textAreaLeft" fmla="*/ 0 w 1703160"/>
              <a:gd name="textAreaRight" fmla="*/ 1704600 w 1703160"/>
              <a:gd name="textAreaTop" fmla="*/ 0 h 1703160"/>
              <a:gd name="textAreaBottom" fmla="*/ 1704600 h 1703160"/>
            </a:gdLst>
            <a:ahLst/>
            <a:rect l="textAreaLeft" t="textAreaTop" r="textAreaRight" b="textAreaBottom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3" name="Oval 65"/>
          <p:cNvSpPr/>
          <p:nvPr/>
        </p:nvSpPr>
        <p:spPr>
          <a:xfrm>
            <a:off x="3391920" y="2693160"/>
            <a:ext cx="1400040" cy="1400040"/>
          </a:xfrm>
          <a:prstGeom prst="ellipse">
            <a:avLst/>
          </a:pr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4" name="Freeform 5"/>
          <p:cNvSpPr/>
          <p:nvPr/>
        </p:nvSpPr>
        <p:spPr>
          <a:xfrm>
            <a:off x="7247160" y="2540160"/>
            <a:ext cx="1703160" cy="1703160"/>
          </a:xfrm>
          <a:custGeom>
            <a:avLst/>
            <a:gdLst>
              <a:gd name="textAreaLeft" fmla="*/ 0 w 1703160"/>
              <a:gd name="textAreaRight" fmla="*/ 1704600 w 1703160"/>
              <a:gd name="textAreaTop" fmla="*/ 0 h 1703160"/>
              <a:gd name="textAreaBottom" fmla="*/ 1704600 h 1703160"/>
            </a:gdLst>
            <a:ahLst/>
            <a:rect l="textAreaLeft" t="textAreaTop" r="textAreaRight" b="textAreaBottom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5" name="Oval 68"/>
          <p:cNvSpPr/>
          <p:nvPr/>
        </p:nvSpPr>
        <p:spPr>
          <a:xfrm>
            <a:off x="7398720" y="2689920"/>
            <a:ext cx="1400040" cy="1400040"/>
          </a:xfrm>
          <a:prstGeom prst="ellipse">
            <a:avLst/>
          </a:pr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6" name="Freeform 5"/>
          <p:cNvSpPr/>
          <p:nvPr/>
        </p:nvSpPr>
        <p:spPr>
          <a:xfrm>
            <a:off x="9250560" y="2538360"/>
            <a:ext cx="1703160" cy="1703160"/>
          </a:xfrm>
          <a:custGeom>
            <a:avLst/>
            <a:gdLst>
              <a:gd name="textAreaLeft" fmla="*/ 0 w 1703160"/>
              <a:gd name="textAreaRight" fmla="*/ 1704600 w 1703160"/>
              <a:gd name="textAreaTop" fmla="*/ 0 h 1703160"/>
              <a:gd name="textAreaBottom" fmla="*/ 1704600 h 1703160"/>
            </a:gdLst>
            <a:ahLst/>
            <a:rect l="textAreaLeft" t="textAreaTop" r="textAreaRight" b="textAreaBottom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7" name="Oval 71"/>
          <p:cNvSpPr/>
          <p:nvPr/>
        </p:nvSpPr>
        <p:spPr>
          <a:xfrm>
            <a:off x="9402120" y="2688120"/>
            <a:ext cx="1400040" cy="1400040"/>
          </a:xfrm>
          <a:prstGeom prst="ellipse">
            <a:avLst/>
          </a:pr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8" name="Freeform 5"/>
          <p:cNvSpPr/>
          <p:nvPr/>
        </p:nvSpPr>
        <p:spPr>
          <a:xfrm>
            <a:off x="5237640" y="2541960"/>
            <a:ext cx="1703160" cy="1703160"/>
          </a:xfrm>
          <a:custGeom>
            <a:avLst/>
            <a:gdLst>
              <a:gd name="textAreaLeft" fmla="*/ 0 w 1703160"/>
              <a:gd name="textAreaRight" fmla="*/ 1704600 w 1703160"/>
              <a:gd name="textAreaTop" fmla="*/ 0 h 1703160"/>
              <a:gd name="textAreaBottom" fmla="*/ 1704600 h 1703160"/>
            </a:gdLst>
            <a:ahLst/>
            <a:rect l="textAreaLeft" t="textAreaTop" r="textAreaRight" b="textAreaBottom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lt1"/>
          </a:solidFill>
          <a:ln w="12600">
            <a:noFill/>
          </a:ln>
          <a:effectLst>
            <a:outerShdw dist="0" dir="0" blurRad="15228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779" name=""/>
          <p:cNvSpPr/>
          <p:nvPr/>
        </p:nvSpPr>
        <p:spPr>
          <a:xfrm>
            <a:off x="3240000" y="173880"/>
            <a:ext cx="53992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CA" sz="3200" strike="noStrike" u="none">
                <a:solidFill>
                  <a:srgbClr val="7e0021"/>
                </a:solidFill>
                <a:uFillTx/>
                <a:latin typeface="Arial"/>
              </a:rPr>
              <a:t>Conclusion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0" name=""/>
          <p:cNvSpPr/>
          <p:nvPr/>
        </p:nvSpPr>
        <p:spPr>
          <a:xfrm>
            <a:off x="1080000" y="1980000"/>
            <a:ext cx="9899280" cy="19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Write here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Picture Placeholder 1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782" name="Freeform: Shape 36"/>
          <p:cNvSpPr/>
          <p:nvPr/>
        </p:nvSpPr>
        <p:spPr>
          <a:xfrm>
            <a:off x="2732760" y="180000"/>
            <a:ext cx="6806520" cy="4948200"/>
          </a:xfrm>
          <a:custGeom>
            <a:avLst/>
            <a:gdLst>
              <a:gd name="textAreaLeft" fmla="*/ 0 w 6806520"/>
              <a:gd name="textAreaRight" fmla="*/ 6807600 w 6806520"/>
              <a:gd name="textAreaTop" fmla="*/ 0 h 4948200"/>
              <a:gd name="textAreaBottom" fmla="*/ 4949280 h 4948200"/>
            </a:gdLst>
            <a:ahLst/>
            <a:rect l="textAreaLeft" t="textAreaTop" r="textAreaRight" b="textAreaBottom"/>
            <a:pathLst>
              <a:path w="7446151" h="5309762">
                <a:moveTo>
                  <a:pt x="5646983" y="5297782"/>
                </a:moveTo>
                <a:cubicBezTo>
                  <a:pt x="4373396" y="5083374"/>
                  <a:pt x="3072757" y="5083374"/>
                  <a:pt x="1799074" y="5297782"/>
                </a:cubicBezTo>
                <a:cubicBezTo>
                  <a:pt x="1355209" y="5372553"/>
                  <a:pt x="929346" y="5090137"/>
                  <a:pt x="824285" y="4652463"/>
                </a:cubicBezTo>
                <a:cubicBezTo>
                  <a:pt x="557585" y="3540990"/>
                  <a:pt x="290695" y="2429613"/>
                  <a:pt x="23899" y="1318236"/>
                </a:cubicBezTo>
                <a:cubicBezTo>
                  <a:pt x="-90972" y="839605"/>
                  <a:pt x="220019" y="363545"/>
                  <a:pt x="704175" y="274677"/>
                </a:cubicBezTo>
                <a:cubicBezTo>
                  <a:pt x="2700043" y="-91559"/>
                  <a:pt x="4746109" y="-91559"/>
                  <a:pt x="6741977" y="274677"/>
                </a:cubicBezTo>
                <a:cubicBezTo>
                  <a:pt x="7226133" y="363545"/>
                  <a:pt x="7537124" y="839700"/>
                  <a:pt x="7422253" y="1318332"/>
                </a:cubicBezTo>
                <a:cubicBezTo>
                  <a:pt x="7155457" y="2429709"/>
                  <a:pt x="6888662" y="3541085"/>
                  <a:pt x="6621772" y="4652463"/>
                </a:cubicBezTo>
                <a:cubicBezTo>
                  <a:pt x="6516711" y="5090137"/>
                  <a:pt x="6090849" y="5372553"/>
                  <a:pt x="5646983" y="5297782"/>
                </a:cubicBezTo>
                <a:close/>
              </a:path>
            </a:pathLst>
          </a:custGeom>
          <a:gradFill rotWithShape="0">
            <a:gsLst>
              <a:gs pos="0">
                <a:srgbClr val="f6ebfb">
                  <a:alpha val="80000"/>
                </a:srgbClr>
              </a:gs>
              <a:gs pos="100000">
                <a:srgbClr val="f6efff">
                  <a:alpha val="90000"/>
                </a:srgbClr>
              </a:gs>
            </a:gsLst>
            <a:lin ang="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783" name="Freeform: Shape 37"/>
          <p:cNvSpPr/>
          <p:nvPr/>
        </p:nvSpPr>
        <p:spPr>
          <a:xfrm>
            <a:off x="5658840" y="3639600"/>
            <a:ext cx="873000" cy="61200"/>
          </a:xfrm>
          <a:custGeom>
            <a:avLst/>
            <a:gdLst>
              <a:gd name="textAreaLeft" fmla="*/ 0 w 873000"/>
              <a:gd name="textAreaRight" fmla="*/ 874440 w 873000"/>
              <a:gd name="textAreaTop" fmla="*/ 0 h 61200"/>
              <a:gd name="textAreaBottom" fmla="*/ 62640 h 61200"/>
            </a:gdLst>
            <a:ahLst/>
            <a:rect l="textAreaLeft" t="textAreaTop" r="textAreaRight" b="textAreaBottom"/>
            <a:pathLst>
              <a:path w="874585" h="62579">
                <a:moveTo>
                  <a:pt x="0" y="0"/>
                </a:moveTo>
                <a:lnTo>
                  <a:pt x="874586" y="0"/>
                </a:lnTo>
                <a:lnTo>
                  <a:pt x="874586" y="62579"/>
                </a:lnTo>
                <a:lnTo>
                  <a:pt x="0" y="62579"/>
                </a:lnTo>
                <a:close/>
              </a:path>
            </a:pathLst>
          </a:cu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640" bIns="17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784" name="TextBox 41"/>
          <p:cNvSpPr/>
          <p:nvPr/>
        </p:nvSpPr>
        <p:spPr>
          <a:xfrm>
            <a:off x="3614400" y="1854360"/>
            <a:ext cx="4961880" cy="16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6001"/>
              </a:lnSpc>
            </a:pPr>
            <a:r>
              <a:rPr b="0" lang="en-US" sz="6000" strike="noStrike" u="none">
                <a:solidFill>
                  <a:srgbClr val="7e0021"/>
                </a:solidFill>
                <a:uFillTx/>
                <a:latin typeface="Montserrat ExtraBold"/>
              </a:rPr>
              <a:t>Thanks!</a:t>
            </a:r>
            <a:endParaRPr b="0" lang="en-CA" sz="6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6001"/>
              </a:lnSpc>
            </a:pPr>
            <a:r>
              <a:rPr b="0" lang="en-US" sz="5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for Listening</a:t>
            </a:r>
            <a:endParaRPr b="0" lang="en-CA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5" name="TextBox 42"/>
          <p:cNvSpPr/>
          <p:nvPr/>
        </p:nvSpPr>
        <p:spPr>
          <a:xfrm>
            <a:off x="3614400" y="3916800"/>
            <a:ext cx="4961880" cy="7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2599"/>
              </a:lnSpc>
            </a:pPr>
            <a:r>
              <a:rPr b="1" lang="en-US" sz="2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CM RoadEye will always need your feedback for future Evolution</a:t>
            </a:r>
            <a:endParaRPr b="0" lang="en-CA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2" dur="indefinite" restart="never" nodeType="tmRoot">
          <p:childTnLst>
            <p:seq>
              <p:cTn id="833" dur="indefinite" nodeType="mainSeq">
                <p:childTnLst>
                  <p:par>
                    <p:cTn id="834" fill="hold">
                      <p:stCondLst>
                        <p:cond delay="0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nodeType="withEffect" fill="hold" presetClass="entr" presetID="4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8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9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0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1" nodeType="withEffect" fill="hold" presetClass="entr" presetID="4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3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4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5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6" nodeType="withEffect" fill="hold" presetClass="entr" presetID="22" presetSubtype="8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4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9" nodeType="withEffect" fill="hold" presetClass="entr" presetID="4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1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2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3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Freeform: Shape 177"/>
          <p:cNvSpPr/>
          <p:nvPr/>
        </p:nvSpPr>
        <p:spPr>
          <a:xfrm>
            <a:off x="4844160" y="658080"/>
            <a:ext cx="7215120" cy="1272600"/>
          </a:xfrm>
          <a:custGeom>
            <a:avLst/>
            <a:gdLst>
              <a:gd name="textAreaLeft" fmla="*/ 0 w 7215120"/>
              <a:gd name="textAreaRight" fmla="*/ 7216560 w 7215120"/>
              <a:gd name="textAreaTop" fmla="*/ 0 h 1272600"/>
              <a:gd name="textAreaBottom" fmla="*/ 1274040 h 1272600"/>
            </a:gdLst>
            <a:ahLst/>
            <a:rect l="textAreaLeft" t="textAreaTop" r="textAreaRight" b="textAreaBottom"/>
            <a:pathLst>
              <a:path w="7216711" h="1273873">
                <a:moveTo>
                  <a:pt x="0" y="0"/>
                </a:moveTo>
                <a:lnTo>
                  <a:pt x="7216712" y="0"/>
                </a:lnTo>
                <a:lnTo>
                  <a:pt x="7216712" y="1273874"/>
                </a:lnTo>
                <a:lnTo>
                  <a:pt x="0" y="1273874"/>
                </a:lnTo>
                <a:close/>
              </a:path>
            </a:pathLst>
          </a:custGeom>
          <a:gradFill rotWithShape="0">
            <a:gsLst>
              <a:gs pos="0">
                <a:srgbClr val="ffa6a6"/>
              </a:gs>
              <a:gs pos="100000">
                <a:srgbClr val="ffd7d7"/>
              </a:gs>
            </a:gsLst>
            <a:lin ang="36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24" name="TextBox 178"/>
          <p:cNvSpPr/>
          <p:nvPr/>
        </p:nvSpPr>
        <p:spPr>
          <a:xfrm>
            <a:off x="5050080" y="720000"/>
            <a:ext cx="685980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15000"/>
              </a:lnSpc>
            </a:pPr>
            <a:r>
              <a:rPr b="0" lang="en-US" sz="20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Here is a walkthrough of how the CM RaodEye Road state and Road sign Notification sysytem designed and implemented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Freeform: Shape 60"/>
          <p:cNvSpPr/>
          <p:nvPr/>
        </p:nvSpPr>
        <p:spPr>
          <a:xfrm>
            <a:off x="0" y="0"/>
            <a:ext cx="4973760" cy="2108160"/>
          </a:xfrm>
          <a:custGeom>
            <a:avLst/>
            <a:gdLst>
              <a:gd name="textAreaLeft" fmla="*/ 0 w 4973760"/>
              <a:gd name="textAreaRight" fmla="*/ 4975200 w 4973760"/>
              <a:gd name="textAreaTop" fmla="*/ 0 h 2108160"/>
              <a:gd name="textAreaBottom" fmla="*/ 2109600 h 2108160"/>
            </a:gdLst>
            <a:ahLst/>
            <a:rect l="textAreaLeft" t="textAreaTop" r="textAreaRight" b="textAreaBottom"/>
            <a:pathLst>
              <a:path w="7216711" h="1273873">
                <a:moveTo>
                  <a:pt x="0" y="0"/>
                </a:moveTo>
                <a:lnTo>
                  <a:pt x="7216712" y="0"/>
                </a:lnTo>
                <a:lnTo>
                  <a:pt x="7216712" y="1273874"/>
                </a:lnTo>
                <a:lnTo>
                  <a:pt x="0" y="1273874"/>
                </a:lnTo>
                <a:close/>
              </a:path>
            </a:pathLst>
          </a:custGeom>
          <a:solidFill>
            <a:schemeClr val="l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26" name="Freeform: Shape 127"/>
          <p:cNvSpPr/>
          <p:nvPr/>
        </p:nvSpPr>
        <p:spPr>
          <a:xfrm>
            <a:off x="611280" y="322920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27" name="TextBox 129"/>
          <p:cNvSpPr/>
          <p:nvPr/>
        </p:nvSpPr>
        <p:spPr>
          <a:xfrm>
            <a:off x="5418360" y="274140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01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TextBox 131"/>
          <p:cNvSpPr/>
          <p:nvPr/>
        </p:nvSpPr>
        <p:spPr>
          <a:xfrm>
            <a:off x="501480" y="2561760"/>
            <a:ext cx="14677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</a:rPr>
              <a:t>Introduction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TextBox 132"/>
          <p:cNvSpPr/>
          <p:nvPr/>
        </p:nvSpPr>
        <p:spPr>
          <a:xfrm>
            <a:off x="281520" y="2876760"/>
            <a:ext cx="350316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5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What is CM RoadEye literature review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Freeform: Shape 133"/>
          <p:cNvSpPr/>
          <p:nvPr/>
        </p:nvSpPr>
        <p:spPr>
          <a:xfrm>
            <a:off x="611280" y="417780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31" name="TextBox 135"/>
          <p:cNvSpPr/>
          <p:nvPr/>
        </p:nvSpPr>
        <p:spPr>
          <a:xfrm>
            <a:off x="5393520" y="368964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02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TextBox 137"/>
          <p:cNvSpPr/>
          <p:nvPr/>
        </p:nvSpPr>
        <p:spPr>
          <a:xfrm>
            <a:off x="468720" y="3508560"/>
            <a:ext cx="124056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</a:rPr>
              <a:t>Objectives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TextBox 138"/>
          <p:cNvSpPr/>
          <p:nvPr/>
        </p:nvSpPr>
        <p:spPr>
          <a:xfrm>
            <a:off x="295200" y="3825000"/>
            <a:ext cx="346752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5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Problem statement and solution to it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4" name="Freeform: Shape 139"/>
          <p:cNvSpPr/>
          <p:nvPr/>
        </p:nvSpPr>
        <p:spPr>
          <a:xfrm>
            <a:off x="611280" y="514476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35" name="TextBox 141"/>
          <p:cNvSpPr/>
          <p:nvPr/>
        </p:nvSpPr>
        <p:spPr>
          <a:xfrm>
            <a:off x="5390640" y="463788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03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6" name="TextBox 143"/>
          <p:cNvSpPr/>
          <p:nvPr/>
        </p:nvSpPr>
        <p:spPr>
          <a:xfrm>
            <a:off x="360000" y="4407840"/>
            <a:ext cx="24562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500" strike="noStrike" u="none">
                <a:solidFill>
                  <a:srgbClr val="bf0041"/>
                </a:solidFill>
                <a:uFillTx/>
                <a:latin typeface="Montserrat"/>
              </a:rPr>
              <a:t>Tool and methodologies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7" name="TextBox 144"/>
          <p:cNvSpPr/>
          <p:nvPr/>
        </p:nvSpPr>
        <p:spPr>
          <a:xfrm>
            <a:off x="300600" y="4773240"/>
            <a:ext cx="52905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From setup to third party providers used in app development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Freeform: Shape 145"/>
          <p:cNvSpPr/>
          <p:nvPr/>
        </p:nvSpPr>
        <p:spPr>
          <a:xfrm>
            <a:off x="611280" y="611244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39" name="TextBox 147"/>
          <p:cNvSpPr/>
          <p:nvPr/>
        </p:nvSpPr>
        <p:spPr>
          <a:xfrm>
            <a:off x="5388840" y="558612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04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0" name="TextBox 149"/>
          <p:cNvSpPr/>
          <p:nvPr/>
        </p:nvSpPr>
        <p:spPr>
          <a:xfrm>
            <a:off x="399600" y="5342760"/>
            <a:ext cx="318636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500" strike="noStrike" u="none">
                <a:solidFill>
                  <a:srgbClr val="bf0041"/>
                </a:solidFill>
                <a:uFillTx/>
                <a:latin typeface="Montserrat"/>
              </a:rPr>
              <a:t>System design and architecture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1" name="TextBox 150"/>
          <p:cNvSpPr/>
          <p:nvPr/>
        </p:nvSpPr>
        <p:spPr>
          <a:xfrm>
            <a:off x="-11880" y="5752440"/>
            <a:ext cx="57092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Reasons for architecture and design pattern and the why and how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2" name="Freeform: Shape 151"/>
          <p:cNvSpPr/>
          <p:nvPr/>
        </p:nvSpPr>
        <p:spPr>
          <a:xfrm>
            <a:off x="6459840" y="322920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43" name="TextBox 153"/>
          <p:cNvSpPr/>
          <p:nvPr/>
        </p:nvSpPr>
        <p:spPr>
          <a:xfrm>
            <a:off x="11287440" y="273636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05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4" name="TextBox 155"/>
          <p:cNvSpPr/>
          <p:nvPr/>
        </p:nvSpPr>
        <p:spPr>
          <a:xfrm>
            <a:off x="6242400" y="2520000"/>
            <a:ext cx="376560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</a:rPr>
              <a:t>Implementation and User interface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TextBox 156"/>
          <p:cNvSpPr/>
          <p:nvPr/>
        </p:nvSpPr>
        <p:spPr>
          <a:xfrm>
            <a:off x="6056280" y="2877120"/>
            <a:ext cx="47131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Screens and their functionalities and their interactions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Freeform: Shape 157"/>
          <p:cNvSpPr/>
          <p:nvPr/>
        </p:nvSpPr>
        <p:spPr>
          <a:xfrm>
            <a:off x="6459840" y="417780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47" name="TextBox 159"/>
          <p:cNvSpPr/>
          <p:nvPr/>
        </p:nvSpPr>
        <p:spPr>
          <a:xfrm>
            <a:off x="11244600" y="368964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06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TextBox 161"/>
          <p:cNvSpPr/>
          <p:nvPr/>
        </p:nvSpPr>
        <p:spPr>
          <a:xfrm>
            <a:off x="6158520" y="3461760"/>
            <a:ext cx="273780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  <a:ea typeface="ＭＳ ゴシック"/>
              </a:rPr>
              <a:t>Challenges And Solutions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9" name="TextBox 162"/>
          <p:cNvSpPr/>
          <p:nvPr/>
        </p:nvSpPr>
        <p:spPr>
          <a:xfrm>
            <a:off x="6078600" y="3868200"/>
            <a:ext cx="43614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5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Limitations to app completion and Alternatives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Freeform: Shape 163"/>
          <p:cNvSpPr/>
          <p:nvPr/>
        </p:nvSpPr>
        <p:spPr>
          <a:xfrm>
            <a:off x="6459840" y="514476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51" name="TextBox 165"/>
          <p:cNvSpPr/>
          <p:nvPr/>
        </p:nvSpPr>
        <p:spPr>
          <a:xfrm>
            <a:off x="11238120" y="463788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07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2" name="TextBox 167"/>
          <p:cNvSpPr/>
          <p:nvPr/>
        </p:nvSpPr>
        <p:spPr>
          <a:xfrm>
            <a:off x="6159960" y="4456800"/>
            <a:ext cx="34027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</a:rPr>
              <a:t>Results &amp; Further enhancement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3" name="TextBox 168"/>
          <p:cNvSpPr/>
          <p:nvPr/>
        </p:nvSpPr>
        <p:spPr>
          <a:xfrm>
            <a:off x="5940000" y="4775040"/>
            <a:ext cx="53103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Minimum valiable product and Recommended enhancement 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4" name="Freeform: Shape 169"/>
          <p:cNvSpPr/>
          <p:nvPr/>
        </p:nvSpPr>
        <p:spPr>
          <a:xfrm>
            <a:off x="6459840" y="6112440"/>
            <a:ext cx="5084640" cy="7920"/>
          </a:xfrm>
          <a:custGeom>
            <a:avLst/>
            <a:gdLst>
              <a:gd name="textAreaLeft" fmla="*/ 0 w 5084640"/>
              <a:gd name="textAreaRight" fmla="*/ 5086080 w 5084640"/>
              <a:gd name="textAreaTop" fmla="*/ 0 h 7920"/>
              <a:gd name="textAreaBottom" fmla="*/ 9360 h 7920"/>
            </a:gdLst>
            <a:ahLst/>
            <a:rect l="textAreaLeft" t="textAreaTop" r="textAreaRight" b="textAreaBottom"/>
            <a:pathLst>
              <a:path w="5086063" h="9525">
                <a:moveTo>
                  <a:pt x="5086064" y="9525"/>
                </a:moveTo>
                <a:lnTo>
                  <a:pt x="5029200" y="9525"/>
                </a:lnTo>
                <a:lnTo>
                  <a:pt x="5029200" y="0"/>
                </a:lnTo>
                <a:lnTo>
                  <a:pt x="5086064" y="0"/>
                </a:lnTo>
                <a:lnTo>
                  <a:pt x="5086064" y="9525"/>
                </a:lnTo>
                <a:close/>
                <a:moveTo>
                  <a:pt x="4972050" y="9525"/>
                </a:moveTo>
                <a:lnTo>
                  <a:pt x="4914900" y="9525"/>
                </a:lnTo>
                <a:lnTo>
                  <a:pt x="4914900" y="0"/>
                </a:lnTo>
                <a:lnTo>
                  <a:pt x="4972050" y="0"/>
                </a:lnTo>
                <a:lnTo>
                  <a:pt x="4972050" y="9525"/>
                </a:lnTo>
                <a:close/>
                <a:moveTo>
                  <a:pt x="4857750" y="9525"/>
                </a:moveTo>
                <a:lnTo>
                  <a:pt x="4800600" y="9525"/>
                </a:lnTo>
                <a:lnTo>
                  <a:pt x="4800600" y="0"/>
                </a:lnTo>
                <a:lnTo>
                  <a:pt x="4857750" y="0"/>
                </a:lnTo>
                <a:lnTo>
                  <a:pt x="4857750" y="9525"/>
                </a:lnTo>
                <a:close/>
                <a:moveTo>
                  <a:pt x="4743450" y="9525"/>
                </a:moveTo>
                <a:lnTo>
                  <a:pt x="4686300" y="9525"/>
                </a:lnTo>
                <a:lnTo>
                  <a:pt x="4686300" y="0"/>
                </a:lnTo>
                <a:lnTo>
                  <a:pt x="4743450" y="0"/>
                </a:lnTo>
                <a:lnTo>
                  <a:pt x="4743450" y="9525"/>
                </a:lnTo>
                <a:close/>
                <a:moveTo>
                  <a:pt x="4629150" y="9525"/>
                </a:moveTo>
                <a:lnTo>
                  <a:pt x="4572000" y="9525"/>
                </a:lnTo>
                <a:lnTo>
                  <a:pt x="4572000" y="0"/>
                </a:lnTo>
                <a:lnTo>
                  <a:pt x="4629150" y="0"/>
                </a:lnTo>
                <a:lnTo>
                  <a:pt x="4629150" y="9525"/>
                </a:lnTo>
                <a:close/>
                <a:moveTo>
                  <a:pt x="4514850" y="9525"/>
                </a:moveTo>
                <a:lnTo>
                  <a:pt x="4457700" y="9525"/>
                </a:lnTo>
                <a:lnTo>
                  <a:pt x="4457700" y="0"/>
                </a:lnTo>
                <a:lnTo>
                  <a:pt x="4514850" y="0"/>
                </a:lnTo>
                <a:lnTo>
                  <a:pt x="4514850" y="9525"/>
                </a:lnTo>
                <a:close/>
                <a:moveTo>
                  <a:pt x="4400550" y="9525"/>
                </a:moveTo>
                <a:lnTo>
                  <a:pt x="4343400" y="9525"/>
                </a:lnTo>
                <a:lnTo>
                  <a:pt x="4343400" y="0"/>
                </a:lnTo>
                <a:lnTo>
                  <a:pt x="4400550" y="0"/>
                </a:lnTo>
                <a:lnTo>
                  <a:pt x="4400550" y="9525"/>
                </a:lnTo>
                <a:close/>
                <a:moveTo>
                  <a:pt x="4286250" y="9525"/>
                </a:moveTo>
                <a:lnTo>
                  <a:pt x="4229100" y="9525"/>
                </a:lnTo>
                <a:lnTo>
                  <a:pt x="4229100" y="0"/>
                </a:lnTo>
                <a:lnTo>
                  <a:pt x="4286250" y="0"/>
                </a:lnTo>
                <a:lnTo>
                  <a:pt x="4286250" y="9525"/>
                </a:lnTo>
                <a:close/>
                <a:moveTo>
                  <a:pt x="4171950" y="9525"/>
                </a:moveTo>
                <a:lnTo>
                  <a:pt x="4114800" y="9525"/>
                </a:lnTo>
                <a:lnTo>
                  <a:pt x="4114800" y="0"/>
                </a:lnTo>
                <a:lnTo>
                  <a:pt x="4171950" y="0"/>
                </a:lnTo>
                <a:lnTo>
                  <a:pt x="4171950" y="9525"/>
                </a:lnTo>
                <a:close/>
                <a:moveTo>
                  <a:pt x="4057650" y="9525"/>
                </a:moveTo>
                <a:lnTo>
                  <a:pt x="4000500" y="9525"/>
                </a:lnTo>
                <a:lnTo>
                  <a:pt x="4000500" y="0"/>
                </a:lnTo>
                <a:lnTo>
                  <a:pt x="4057650" y="0"/>
                </a:lnTo>
                <a:lnTo>
                  <a:pt x="4057650" y="9525"/>
                </a:lnTo>
                <a:close/>
                <a:moveTo>
                  <a:pt x="3943350" y="9525"/>
                </a:moveTo>
                <a:lnTo>
                  <a:pt x="3886200" y="9525"/>
                </a:lnTo>
                <a:lnTo>
                  <a:pt x="3886200" y="0"/>
                </a:lnTo>
                <a:lnTo>
                  <a:pt x="3943350" y="0"/>
                </a:lnTo>
                <a:lnTo>
                  <a:pt x="3943350" y="9525"/>
                </a:lnTo>
                <a:close/>
                <a:moveTo>
                  <a:pt x="3829050" y="9525"/>
                </a:moveTo>
                <a:lnTo>
                  <a:pt x="3771900" y="9525"/>
                </a:lnTo>
                <a:lnTo>
                  <a:pt x="3771900" y="0"/>
                </a:lnTo>
                <a:lnTo>
                  <a:pt x="3829050" y="0"/>
                </a:lnTo>
                <a:lnTo>
                  <a:pt x="3829050" y="9525"/>
                </a:lnTo>
                <a:close/>
                <a:moveTo>
                  <a:pt x="3714750" y="9525"/>
                </a:moveTo>
                <a:lnTo>
                  <a:pt x="3657600" y="9525"/>
                </a:lnTo>
                <a:lnTo>
                  <a:pt x="3657600" y="0"/>
                </a:lnTo>
                <a:lnTo>
                  <a:pt x="3714750" y="0"/>
                </a:lnTo>
                <a:lnTo>
                  <a:pt x="3714750" y="9525"/>
                </a:lnTo>
                <a:close/>
                <a:moveTo>
                  <a:pt x="3600450" y="9525"/>
                </a:moveTo>
                <a:lnTo>
                  <a:pt x="3543300" y="9525"/>
                </a:lnTo>
                <a:lnTo>
                  <a:pt x="3543300" y="0"/>
                </a:lnTo>
                <a:lnTo>
                  <a:pt x="3600450" y="0"/>
                </a:lnTo>
                <a:lnTo>
                  <a:pt x="3600450" y="9525"/>
                </a:lnTo>
                <a:close/>
                <a:moveTo>
                  <a:pt x="3486150" y="9525"/>
                </a:moveTo>
                <a:lnTo>
                  <a:pt x="3429000" y="9525"/>
                </a:lnTo>
                <a:lnTo>
                  <a:pt x="3429000" y="0"/>
                </a:lnTo>
                <a:lnTo>
                  <a:pt x="3486150" y="0"/>
                </a:lnTo>
                <a:lnTo>
                  <a:pt x="3486150" y="9525"/>
                </a:lnTo>
                <a:close/>
                <a:moveTo>
                  <a:pt x="3371850" y="9525"/>
                </a:moveTo>
                <a:lnTo>
                  <a:pt x="3314700" y="9525"/>
                </a:lnTo>
                <a:lnTo>
                  <a:pt x="3314700" y="0"/>
                </a:lnTo>
                <a:lnTo>
                  <a:pt x="3371850" y="0"/>
                </a:lnTo>
                <a:lnTo>
                  <a:pt x="3371850" y="9525"/>
                </a:lnTo>
                <a:close/>
                <a:moveTo>
                  <a:pt x="3257550" y="9525"/>
                </a:moveTo>
                <a:lnTo>
                  <a:pt x="3200400" y="9525"/>
                </a:lnTo>
                <a:lnTo>
                  <a:pt x="3200400" y="0"/>
                </a:lnTo>
                <a:lnTo>
                  <a:pt x="3257550" y="0"/>
                </a:lnTo>
                <a:lnTo>
                  <a:pt x="3257550" y="9525"/>
                </a:lnTo>
                <a:close/>
                <a:moveTo>
                  <a:pt x="3143250" y="9525"/>
                </a:moveTo>
                <a:lnTo>
                  <a:pt x="3086100" y="9525"/>
                </a:lnTo>
                <a:lnTo>
                  <a:pt x="3086100" y="0"/>
                </a:lnTo>
                <a:lnTo>
                  <a:pt x="3143250" y="0"/>
                </a:lnTo>
                <a:lnTo>
                  <a:pt x="3143250" y="9525"/>
                </a:lnTo>
                <a:close/>
                <a:moveTo>
                  <a:pt x="3028950" y="9525"/>
                </a:moveTo>
                <a:lnTo>
                  <a:pt x="2971800" y="9525"/>
                </a:lnTo>
                <a:lnTo>
                  <a:pt x="2971800" y="0"/>
                </a:lnTo>
                <a:lnTo>
                  <a:pt x="3028950" y="0"/>
                </a:lnTo>
                <a:lnTo>
                  <a:pt x="3028950" y="9525"/>
                </a:lnTo>
                <a:close/>
                <a:moveTo>
                  <a:pt x="2914650" y="9525"/>
                </a:moveTo>
                <a:lnTo>
                  <a:pt x="2857500" y="9525"/>
                </a:lnTo>
                <a:lnTo>
                  <a:pt x="2857500" y="0"/>
                </a:lnTo>
                <a:lnTo>
                  <a:pt x="2914650" y="0"/>
                </a:lnTo>
                <a:lnTo>
                  <a:pt x="2914650" y="9525"/>
                </a:lnTo>
                <a:close/>
                <a:moveTo>
                  <a:pt x="2800350" y="9525"/>
                </a:moveTo>
                <a:lnTo>
                  <a:pt x="2743200" y="9525"/>
                </a:lnTo>
                <a:lnTo>
                  <a:pt x="2743200" y="0"/>
                </a:lnTo>
                <a:lnTo>
                  <a:pt x="2800350" y="0"/>
                </a:lnTo>
                <a:lnTo>
                  <a:pt x="2800350" y="9525"/>
                </a:lnTo>
                <a:close/>
                <a:moveTo>
                  <a:pt x="2686050" y="9525"/>
                </a:moveTo>
                <a:lnTo>
                  <a:pt x="2628900" y="9525"/>
                </a:lnTo>
                <a:lnTo>
                  <a:pt x="2628900" y="0"/>
                </a:lnTo>
                <a:lnTo>
                  <a:pt x="2686050" y="0"/>
                </a:lnTo>
                <a:lnTo>
                  <a:pt x="2686050" y="9525"/>
                </a:lnTo>
                <a:close/>
                <a:moveTo>
                  <a:pt x="2571750" y="9525"/>
                </a:moveTo>
                <a:lnTo>
                  <a:pt x="2514600" y="9525"/>
                </a:lnTo>
                <a:lnTo>
                  <a:pt x="2514600" y="0"/>
                </a:lnTo>
                <a:lnTo>
                  <a:pt x="2571750" y="0"/>
                </a:lnTo>
                <a:lnTo>
                  <a:pt x="2571750" y="9525"/>
                </a:lnTo>
                <a:close/>
                <a:moveTo>
                  <a:pt x="2457450" y="9525"/>
                </a:moveTo>
                <a:lnTo>
                  <a:pt x="2400300" y="9525"/>
                </a:lnTo>
                <a:lnTo>
                  <a:pt x="2400300" y="0"/>
                </a:lnTo>
                <a:lnTo>
                  <a:pt x="2457450" y="0"/>
                </a:lnTo>
                <a:lnTo>
                  <a:pt x="2457450" y="9525"/>
                </a:lnTo>
                <a:close/>
                <a:moveTo>
                  <a:pt x="2343150" y="9525"/>
                </a:moveTo>
                <a:lnTo>
                  <a:pt x="2286000" y="9525"/>
                </a:lnTo>
                <a:lnTo>
                  <a:pt x="2286000" y="0"/>
                </a:lnTo>
                <a:lnTo>
                  <a:pt x="2343150" y="0"/>
                </a:lnTo>
                <a:lnTo>
                  <a:pt x="2343150" y="9525"/>
                </a:lnTo>
                <a:close/>
                <a:moveTo>
                  <a:pt x="2228850" y="9525"/>
                </a:moveTo>
                <a:lnTo>
                  <a:pt x="2171700" y="9525"/>
                </a:lnTo>
                <a:lnTo>
                  <a:pt x="2171700" y="0"/>
                </a:lnTo>
                <a:lnTo>
                  <a:pt x="2228850" y="0"/>
                </a:lnTo>
                <a:lnTo>
                  <a:pt x="2228850" y="9525"/>
                </a:lnTo>
                <a:close/>
                <a:moveTo>
                  <a:pt x="2114550" y="9525"/>
                </a:moveTo>
                <a:lnTo>
                  <a:pt x="2057400" y="9525"/>
                </a:lnTo>
                <a:lnTo>
                  <a:pt x="2057400" y="0"/>
                </a:lnTo>
                <a:lnTo>
                  <a:pt x="2114550" y="0"/>
                </a:lnTo>
                <a:lnTo>
                  <a:pt x="2114550" y="9525"/>
                </a:lnTo>
                <a:close/>
                <a:moveTo>
                  <a:pt x="2000250" y="9525"/>
                </a:moveTo>
                <a:lnTo>
                  <a:pt x="1943100" y="9525"/>
                </a:lnTo>
                <a:lnTo>
                  <a:pt x="1943100" y="0"/>
                </a:lnTo>
                <a:lnTo>
                  <a:pt x="2000250" y="0"/>
                </a:lnTo>
                <a:lnTo>
                  <a:pt x="2000250" y="9525"/>
                </a:lnTo>
                <a:close/>
                <a:moveTo>
                  <a:pt x="1885950" y="9525"/>
                </a:moveTo>
                <a:lnTo>
                  <a:pt x="1828800" y="9525"/>
                </a:lnTo>
                <a:lnTo>
                  <a:pt x="1828800" y="0"/>
                </a:lnTo>
                <a:lnTo>
                  <a:pt x="1885950" y="0"/>
                </a:lnTo>
                <a:lnTo>
                  <a:pt x="1885950" y="9525"/>
                </a:lnTo>
                <a:close/>
                <a:moveTo>
                  <a:pt x="1771650" y="9525"/>
                </a:moveTo>
                <a:lnTo>
                  <a:pt x="1714500" y="9525"/>
                </a:lnTo>
                <a:lnTo>
                  <a:pt x="1714500" y="0"/>
                </a:lnTo>
                <a:lnTo>
                  <a:pt x="1771650" y="0"/>
                </a:lnTo>
                <a:lnTo>
                  <a:pt x="1771650" y="9525"/>
                </a:lnTo>
                <a:close/>
                <a:moveTo>
                  <a:pt x="1657350" y="9525"/>
                </a:moveTo>
                <a:lnTo>
                  <a:pt x="1600200" y="9525"/>
                </a:lnTo>
                <a:lnTo>
                  <a:pt x="1600200" y="0"/>
                </a:lnTo>
                <a:lnTo>
                  <a:pt x="1657350" y="0"/>
                </a:lnTo>
                <a:lnTo>
                  <a:pt x="1657350" y="9525"/>
                </a:lnTo>
                <a:close/>
                <a:moveTo>
                  <a:pt x="1543050" y="9525"/>
                </a:moveTo>
                <a:lnTo>
                  <a:pt x="1485900" y="9525"/>
                </a:lnTo>
                <a:lnTo>
                  <a:pt x="1485900" y="0"/>
                </a:lnTo>
                <a:lnTo>
                  <a:pt x="1543050" y="0"/>
                </a:lnTo>
                <a:lnTo>
                  <a:pt x="1543050" y="9525"/>
                </a:lnTo>
                <a:close/>
                <a:moveTo>
                  <a:pt x="1428750" y="9525"/>
                </a:moveTo>
                <a:lnTo>
                  <a:pt x="1371600" y="9525"/>
                </a:lnTo>
                <a:lnTo>
                  <a:pt x="1371600" y="0"/>
                </a:lnTo>
                <a:lnTo>
                  <a:pt x="1428750" y="0"/>
                </a:lnTo>
                <a:lnTo>
                  <a:pt x="1428750" y="9525"/>
                </a:lnTo>
                <a:close/>
                <a:moveTo>
                  <a:pt x="1314450" y="9525"/>
                </a:moveTo>
                <a:lnTo>
                  <a:pt x="1257300" y="9525"/>
                </a:lnTo>
                <a:lnTo>
                  <a:pt x="1257300" y="0"/>
                </a:lnTo>
                <a:lnTo>
                  <a:pt x="1314450" y="0"/>
                </a:lnTo>
                <a:lnTo>
                  <a:pt x="1314450" y="9525"/>
                </a:lnTo>
                <a:close/>
                <a:moveTo>
                  <a:pt x="1200150" y="9525"/>
                </a:moveTo>
                <a:lnTo>
                  <a:pt x="1143000" y="9525"/>
                </a:lnTo>
                <a:lnTo>
                  <a:pt x="1143000" y="0"/>
                </a:lnTo>
                <a:lnTo>
                  <a:pt x="1200150" y="0"/>
                </a:lnTo>
                <a:lnTo>
                  <a:pt x="1200150" y="9525"/>
                </a:lnTo>
                <a:close/>
                <a:moveTo>
                  <a:pt x="1085850" y="9525"/>
                </a:moveTo>
                <a:lnTo>
                  <a:pt x="1028700" y="9525"/>
                </a:lnTo>
                <a:lnTo>
                  <a:pt x="1028700" y="0"/>
                </a:lnTo>
                <a:lnTo>
                  <a:pt x="1085850" y="0"/>
                </a:lnTo>
                <a:lnTo>
                  <a:pt x="1085850" y="9525"/>
                </a:lnTo>
                <a:close/>
                <a:moveTo>
                  <a:pt x="971550" y="9525"/>
                </a:moveTo>
                <a:lnTo>
                  <a:pt x="914400" y="9525"/>
                </a:lnTo>
                <a:lnTo>
                  <a:pt x="914400" y="0"/>
                </a:lnTo>
                <a:lnTo>
                  <a:pt x="971550" y="0"/>
                </a:lnTo>
                <a:lnTo>
                  <a:pt x="971550" y="9525"/>
                </a:lnTo>
                <a:close/>
                <a:moveTo>
                  <a:pt x="857250" y="9525"/>
                </a:moveTo>
                <a:lnTo>
                  <a:pt x="800100" y="9525"/>
                </a:lnTo>
                <a:lnTo>
                  <a:pt x="800100" y="0"/>
                </a:lnTo>
                <a:lnTo>
                  <a:pt x="857250" y="0"/>
                </a:lnTo>
                <a:lnTo>
                  <a:pt x="857250" y="9525"/>
                </a:lnTo>
                <a:close/>
                <a:moveTo>
                  <a:pt x="742950" y="9525"/>
                </a:moveTo>
                <a:lnTo>
                  <a:pt x="685800" y="9525"/>
                </a:lnTo>
                <a:lnTo>
                  <a:pt x="685800" y="0"/>
                </a:lnTo>
                <a:lnTo>
                  <a:pt x="742950" y="0"/>
                </a:lnTo>
                <a:lnTo>
                  <a:pt x="742950" y="9525"/>
                </a:lnTo>
                <a:close/>
                <a:moveTo>
                  <a:pt x="628650" y="9525"/>
                </a:moveTo>
                <a:lnTo>
                  <a:pt x="571500" y="9525"/>
                </a:lnTo>
                <a:lnTo>
                  <a:pt x="571500" y="0"/>
                </a:lnTo>
                <a:lnTo>
                  <a:pt x="628650" y="0"/>
                </a:lnTo>
                <a:lnTo>
                  <a:pt x="628650" y="9525"/>
                </a:lnTo>
                <a:close/>
                <a:moveTo>
                  <a:pt x="514350" y="9525"/>
                </a:moveTo>
                <a:lnTo>
                  <a:pt x="457200" y="9525"/>
                </a:lnTo>
                <a:lnTo>
                  <a:pt x="457200" y="0"/>
                </a:lnTo>
                <a:lnTo>
                  <a:pt x="514350" y="0"/>
                </a:lnTo>
                <a:lnTo>
                  <a:pt x="514350" y="9525"/>
                </a:lnTo>
                <a:close/>
                <a:moveTo>
                  <a:pt x="400050" y="9525"/>
                </a:moveTo>
                <a:lnTo>
                  <a:pt x="342900" y="9525"/>
                </a:lnTo>
                <a:lnTo>
                  <a:pt x="342900" y="0"/>
                </a:lnTo>
                <a:lnTo>
                  <a:pt x="400050" y="0"/>
                </a:lnTo>
                <a:lnTo>
                  <a:pt x="400050" y="9525"/>
                </a:lnTo>
                <a:close/>
                <a:moveTo>
                  <a:pt x="285750" y="9525"/>
                </a:moveTo>
                <a:lnTo>
                  <a:pt x="228600" y="9525"/>
                </a:lnTo>
                <a:lnTo>
                  <a:pt x="228600" y="0"/>
                </a:lnTo>
                <a:lnTo>
                  <a:pt x="285750" y="0"/>
                </a:lnTo>
                <a:lnTo>
                  <a:pt x="285750" y="9525"/>
                </a:lnTo>
                <a:close/>
                <a:moveTo>
                  <a:pt x="171450" y="9525"/>
                </a:moveTo>
                <a:lnTo>
                  <a:pt x="114300" y="9525"/>
                </a:lnTo>
                <a:lnTo>
                  <a:pt x="114300" y="0"/>
                </a:lnTo>
                <a:lnTo>
                  <a:pt x="171450" y="0"/>
                </a:lnTo>
                <a:lnTo>
                  <a:pt x="171450" y="9525"/>
                </a:lnTo>
                <a:close/>
                <a:moveTo>
                  <a:pt x="5715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" y="0"/>
                </a:lnTo>
                <a:lnTo>
                  <a:pt x="57150" y="9525"/>
                </a:lnTo>
                <a:close/>
              </a:path>
            </a:pathLst>
          </a:custGeom>
          <a:solidFill>
            <a:schemeClr val="lt2">
              <a:lumMod val="2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55" name="TextBox 171"/>
          <p:cNvSpPr/>
          <p:nvPr/>
        </p:nvSpPr>
        <p:spPr>
          <a:xfrm>
            <a:off x="11237040" y="5586120"/>
            <a:ext cx="36612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8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08</a:t>
            </a:r>
            <a:endParaRPr b="0" lang="en-CA" sz="1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6" name="TextBox 173"/>
          <p:cNvSpPr/>
          <p:nvPr/>
        </p:nvSpPr>
        <p:spPr>
          <a:xfrm>
            <a:off x="6266880" y="5400000"/>
            <a:ext cx="12877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600" strike="noStrike" u="none">
                <a:solidFill>
                  <a:srgbClr val="bf0041"/>
                </a:solidFill>
                <a:uFillTx/>
                <a:latin typeface="Montserrat"/>
                <a:ea typeface="ＭＳ ゴシック"/>
              </a:rPr>
              <a:t>Conclusion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7" name="TextBox 174"/>
          <p:cNvSpPr/>
          <p:nvPr/>
        </p:nvSpPr>
        <p:spPr>
          <a:xfrm>
            <a:off x="6437880" y="5721480"/>
            <a:ext cx="24094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5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Call to action and closing</a:t>
            </a:r>
            <a:endParaRPr b="0" lang="en-CA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8" name="TextBox 175"/>
          <p:cNvSpPr/>
          <p:nvPr/>
        </p:nvSpPr>
        <p:spPr>
          <a:xfrm>
            <a:off x="715680" y="603000"/>
            <a:ext cx="244044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2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Table of</a:t>
            </a:r>
            <a:br>
              <a:rPr sz="4200"/>
            </a:br>
            <a:r>
              <a:rPr b="0" lang="en-US" sz="4200" strike="noStrike" u="none">
                <a:solidFill>
                  <a:srgbClr val="bf0041"/>
                </a:solidFill>
                <a:uFillTx/>
                <a:latin typeface="Montserrat ExtraBold"/>
              </a:rPr>
              <a:t>Contents</a:t>
            </a:r>
            <a:endParaRPr b="0" lang="en-CA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9" name="Freeform: Shape 180"/>
          <p:cNvSpPr/>
          <p:nvPr/>
        </p:nvSpPr>
        <p:spPr>
          <a:xfrm>
            <a:off x="3716640" y="658800"/>
            <a:ext cx="1257120" cy="1272600"/>
          </a:xfrm>
          <a:custGeom>
            <a:avLst/>
            <a:gdLst>
              <a:gd name="textAreaLeft" fmla="*/ 0 w 1257120"/>
              <a:gd name="textAreaRight" fmla="*/ 1258560 w 1257120"/>
              <a:gd name="textAreaTop" fmla="*/ 0 h 1272600"/>
              <a:gd name="textAreaBottom" fmla="*/ 1274040 h 1272600"/>
            </a:gdLst>
            <a:ahLst/>
            <a:rect l="textAreaLeft" t="textAreaTop" r="textAreaRight" b="textAreaBottom"/>
            <a:pathLst>
              <a:path w="1258633" h="1273873">
                <a:moveTo>
                  <a:pt x="0" y="0"/>
                </a:moveTo>
                <a:lnTo>
                  <a:pt x="1258634" y="0"/>
                </a:lnTo>
                <a:lnTo>
                  <a:pt x="1258634" y="1273874"/>
                </a:lnTo>
                <a:lnTo>
                  <a:pt x="0" y="1273874"/>
                </a:lnTo>
                <a:close/>
              </a:path>
            </a:pathLst>
          </a:custGeom>
          <a:gradFill rotWithShape="0">
            <a:gsLst>
              <a:gs pos="0">
                <a:srgbClr val="bf0041"/>
              </a:gs>
              <a:gs pos="100000">
                <a:srgbClr val="800000"/>
              </a:gs>
            </a:gsLst>
            <a:lin ang="1338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  <p:sp>
        <p:nvSpPr>
          <p:cNvPr id="460" name="TextBox 181"/>
          <p:cNvSpPr/>
          <p:nvPr/>
        </p:nvSpPr>
        <p:spPr>
          <a:xfrm>
            <a:off x="3886920" y="1095480"/>
            <a:ext cx="9162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Montserrat ExtraBold"/>
              </a:rPr>
              <a:t>TOPIC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1" name="Freeform: Shape 59"/>
          <p:cNvSpPr/>
          <p:nvPr/>
        </p:nvSpPr>
        <p:spPr>
          <a:xfrm>
            <a:off x="3331800" y="0"/>
            <a:ext cx="2026800" cy="657360"/>
          </a:xfrm>
          <a:custGeom>
            <a:avLst/>
            <a:gdLst>
              <a:gd name="textAreaLeft" fmla="*/ 0 w 2026800"/>
              <a:gd name="textAreaRight" fmla="*/ 2028240 w 2026800"/>
              <a:gd name="textAreaTop" fmla="*/ 0 h 657360"/>
              <a:gd name="textAreaBottom" fmla="*/ 658800 h 657360"/>
            </a:gdLst>
            <a:ahLst/>
            <a:rect l="textAreaLeft" t="textAreaTop" r="textAreaRight" b="textAreaBottom"/>
            <a:pathLst>
              <a:path w="7216711" h="1273873">
                <a:moveTo>
                  <a:pt x="0" y="0"/>
                </a:moveTo>
                <a:lnTo>
                  <a:pt x="7216712" y="0"/>
                </a:lnTo>
                <a:lnTo>
                  <a:pt x="7216712" y="1273874"/>
                </a:lnTo>
                <a:lnTo>
                  <a:pt x="0" y="1273874"/>
                </a:lnTo>
                <a:close/>
              </a:path>
            </a:pathLst>
          </a:custGeom>
          <a:solidFill>
            <a:schemeClr val="l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7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7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6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Box 31"/>
          <p:cNvSpPr/>
          <p:nvPr/>
        </p:nvSpPr>
        <p:spPr>
          <a:xfrm>
            <a:off x="180000" y="712440"/>
            <a:ext cx="48034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600" strike="noStrike" u="none">
                <a:solidFill>
                  <a:srgbClr val="000000"/>
                </a:solidFill>
                <a:uFillTx/>
                <a:latin typeface="Arial"/>
              </a:rPr>
              <a:t>Introduction</a:t>
            </a:r>
            <a:endParaRPr b="0" lang="en-CA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600" strike="noStrike" u="none">
                <a:solidFill>
                  <a:srgbClr val="000000"/>
                </a:solidFill>
                <a:uFillTx/>
                <a:latin typeface="Arial"/>
              </a:rPr>
              <a:t>What is </a:t>
            </a:r>
            <a:r>
              <a:rPr b="0" lang="en-US" sz="3600" strike="noStrike" u="none">
                <a:solidFill>
                  <a:srgbClr val="bf0041"/>
                </a:solidFill>
                <a:uFillTx/>
                <a:latin typeface="Arial"/>
              </a:rPr>
              <a:t>CM Roadeye</a:t>
            </a:r>
            <a:endParaRPr b="0" lang="en-CA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TextBox 32"/>
          <p:cNvSpPr/>
          <p:nvPr/>
        </p:nvSpPr>
        <p:spPr>
          <a:xfrm>
            <a:off x="180000" y="2146680"/>
            <a:ext cx="55796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  <a:ea typeface="Noto Sans CJK SC"/>
              </a:rPr>
              <a:t>The CM RoadEye Application is an innovative mobile solution designed to enhance road safety awareness and incident reporting in Cameroon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4" name="Freeform: Shape 33"/>
          <p:cNvSpPr/>
          <p:nvPr/>
        </p:nvSpPr>
        <p:spPr>
          <a:xfrm>
            <a:off x="577800" y="598320"/>
            <a:ext cx="592920" cy="55080"/>
          </a:xfrm>
          <a:custGeom>
            <a:avLst/>
            <a:gdLst>
              <a:gd name="textAreaLeft" fmla="*/ 0 w 592920"/>
              <a:gd name="textAreaRight" fmla="*/ 594360 w 592920"/>
              <a:gd name="textAreaTop" fmla="*/ 0 h 55080"/>
              <a:gd name="textAreaBottom" fmla="*/ 56520 h 55080"/>
            </a:gdLst>
            <a:ahLst/>
            <a:rect l="textAreaLeft" t="textAreaTop" r="textAreaRight" b="textAreaBottom"/>
            <a:pathLst>
              <a:path w="594264" h="56483">
                <a:moveTo>
                  <a:pt x="0" y="0"/>
                </a:moveTo>
                <a:lnTo>
                  <a:pt x="594265" y="0"/>
                </a:lnTo>
                <a:lnTo>
                  <a:pt x="594265" y="56483"/>
                </a:lnTo>
                <a:lnTo>
                  <a:pt x="0" y="56483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1520" bIns="1152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pic>
        <p:nvPicPr>
          <p:cNvPr id="465" name="Picture Placeholder 6" descr=""/>
          <p:cNvPicPr/>
          <p:nvPr/>
        </p:nvPicPr>
        <p:blipFill>
          <a:blip r:embed="rId1"/>
          <a:stretch/>
        </p:blipFill>
        <p:spPr>
          <a:xfrm>
            <a:off x="6300000" y="0"/>
            <a:ext cx="5890680" cy="34192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466" name="Rectangle 36"/>
          <p:cNvSpPr/>
          <p:nvPr/>
        </p:nvSpPr>
        <p:spPr>
          <a:xfrm>
            <a:off x="0" y="5733000"/>
            <a:ext cx="12190680" cy="112356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960000"/>
            <a:ext cx="341928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CA" sz="2000" strike="noStrike" u="none">
                <a:solidFill>
                  <a:srgbClr val="bf0041"/>
                </a:solidFill>
                <a:uFillTx/>
                <a:latin typeface="Courier New"/>
              </a:rPr>
              <a:t>Literature Review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360000" y="4680000"/>
            <a:ext cx="1169928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Globally, road monitoring and hazard alert systems have significantly improved urban traffic and safety. Applications like Google Maps and Waze allow user-contributed data on road states.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however, these tools often depend on mobile data access and are not tailored for low-resource environments like Cameroon so to mitigate that the app emphasize the role of mobile technology in community-driven infrastructure monitoring. 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8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7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2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2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Box 5"/>
          <p:cNvSpPr/>
          <p:nvPr/>
        </p:nvSpPr>
        <p:spPr>
          <a:xfrm>
            <a:off x="6279480" y="85464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01.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TextBox 7"/>
          <p:cNvSpPr/>
          <p:nvPr/>
        </p:nvSpPr>
        <p:spPr>
          <a:xfrm>
            <a:off x="7543800" y="104544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To deliver real-time notifications and alerts to road users about nearby hazards or incidents.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TextBox 23"/>
          <p:cNvSpPr/>
          <p:nvPr/>
        </p:nvSpPr>
        <p:spPr>
          <a:xfrm>
            <a:off x="7543800" y="68040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Objective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TextBox 113"/>
          <p:cNvSpPr/>
          <p:nvPr/>
        </p:nvSpPr>
        <p:spPr>
          <a:xfrm>
            <a:off x="149400" y="187560"/>
            <a:ext cx="5505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600" strike="noStrike" u="none">
                <a:solidFill>
                  <a:srgbClr val="bf0041"/>
                </a:solidFill>
                <a:uFillTx/>
                <a:latin typeface="Montserrat ExtraBold"/>
              </a:rPr>
              <a:t>Objectives</a:t>
            </a:r>
            <a:endParaRPr b="0" lang="en-CA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3" name="TextBox 147"/>
          <p:cNvSpPr/>
          <p:nvPr/>
        </p:nvSpPr>
        <p:spPr>
          <a:xfrm>
            <a:off x="6279480" y="23094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02.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4" name="TextBox 149"/>
          <p:cNvSpPr/>
          <p:nvPr/>
        </p:nvSpPr>
        <p:spPr>
          <a:xfrm>
            <a:off x="7543800" y="2499840"/>
            <a:ext cx="41202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To support offline data storage and synchronization for areas with poor network connectivity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TextBox 150"/>
          <p:cNvSpPr/>
          <p:nvPr/>
        </p:nvSpPr>
        <p:spPr>
          <a:xfrm>
            <a:off x="7543800" y="213516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Objective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6" name="TextBox 152"/>
          <p:cNvSpPr/>
          <p:nvPr/>
        </p:nvSpPr>
        <p:spPr>
          <a:xfrm>
            <a:off x="6279480" y="376380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03.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7" name="TextBox 154"/>
          <p:cNvSpPr/>
          <p:nvPr/>
        </p:nvSpPr>
        <p:spPr>
          <a:xfrm>
            <a:off x="7543800" y="3954600"/>
            <a:ext cx="45158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To lay the groundwork for future expansion, including admin/moderation tools and integration with local authorities and read to use road safety API.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TextBox 155"/>
          <p:cNvSpPr/>
          <p:nvPr/>
        </p:nvSpPr>
        <p:spPr>
          <a:xfrm>
            <a:off x="7543800" y="358956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Objective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9" name="TextBox 157"/>
          <p:cNvSpPr/>
          <p:nvPr/>
        </p:nvSpPr>
        <p:spPr>
          <a:xfrm>
            <a:off x="6279480" y="5218560"/>
            <a:ext cx="115452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500" spc="-45" strike="noStrike" u="none">
                <a:solidFill>
                  <a:srgbClr val="bf0041"/>
                </a:solidFill>
                <a:uFillTx/>
                <a:latin typeface="Montserrat ExtraBold"/>
              </a:rPr>
              <a:t>04.</a:t>
            </a:r>
            <a:endParaRPr b="0" lang="en-CA" sz="4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TextBox 159"/>
          <p:cNvSpPr/>
          <p:nvPr/>
        </p:nvSpPr>
        <p:spPr>
          <a:xfrm>
            <a:off x="7543800" y="5409360"/>
            <a:ext cx="412020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1800"/>
              </a:lnSpc>
            </a:pPr>
            <a:r>
              <a:rPr b="0" lang="en-US" sz="16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Leverage third party cloud provider for map integration push notifications and storage to easy accessibility and availability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TextBox 160"/>
          <p:cNvSpPr/>
          <p:nvPr/>
        </p:nvSpPr>
        <p:spPr>
          <a:xfrm>
            <a:off x="7543800" y="5044320"/>
            <a:ext cx="2288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 ExtraBold"/>
              </a:rPr>
              <a:t>Objective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82" name="Picture Placeholder 161" descr=""/>
          <p:cNvPicPr/>
          <p:nvPr/>
        </p:nvPicPr>
        <p:blipFill>
          <a:blip r:embed="rId1"/>
          <a:stretch/>
        </p:blipFill>
        <p:spPr>
          <a:xfrm>
            <a:off x="0" y="2900520"/>
            <a:ext cx="5967000" cy="395604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sp>
        <p:nvSpPr>
          <p:cNvPr id="483" name="Rectangle 1"/>
          <p:cNvSpPr/>
          <p:nvPr/>
        </p:nvSpPr>
        <p:spPr>
          <a:xfrm>
            <a:off x="10774800" y="66492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84" name="Rectangle 20"/>
          <p:cNvSpPr/>
          <p:nvPr/>
        </p:nvSpPr>
        <p:spPr>
          <a:xfrm>
            <a:off x="10774800" y="213516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85" name="Rectangle 21"/>
          <p:cNvSpPr/>
          <p:nvPr/>
        </p:nvSpPr>
        <p:spPr>
          <a:xfrm>
            <a:off x="10774800" y="355212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86" name="Rectangle 22"/>
          <p:cNvSpPr/>
          <p:nvPr/>
        </p:nvSpPr>
        <p:spPr>
          <a:xfrm>
            <a:off x="10774800" y="5036040"/>
            <a:ext cx="1415880" cy="36360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487" name=""/>
          <p:cNvSpPr/>
          <p:nvPr/>
        </p:nvSpPr>
        <p:spPr>
          <a:xfrm>
            <a:off x="180000" y="1080000"/>
            <a:ext cx="593964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Cameroon faces significant challenges in road safety management, including poor reporting mechanisms for road hazards, limited public awareness of real-time road issues, and inefficient dissemination of safety information.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withEffect" fill="hold" presetClass="entr" presetID="2" presetSubtype="8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9" dur="7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7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2" presetSubtype="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6" dur="7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7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2" presetSubtype="2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8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7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4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2" presetSubtype="2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0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42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2" presetSubtype="2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2" dur="7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75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4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"/>
          <p:cNvGrpSpPr/>
          <p:nvPr/>
        </p:nvGrpSpPr>
        <p:grpSpPr>
          <a:xfrm>
            <a:off x="0" y="0"/>
            <a:ext cx="12191400" cy="1533600"/>
            <a:chOff x="0" y="0"/>
            <a:chExt cx="12191400" cy="1533600"/>
          </a:xfrm>
        </p:grpSpPr>
        <p:sp>
          <p:nvSpPr>
            <p:cNvPr id="489" name=""/>
            <p:cNvSpPr/>
            <p:nvPr/>
          </p:nvSpPr>
          <p:spPr>
            <a:xfrm>
              <a:off x="0" y="190800"/>
              <a:ext cx="12191400" cy="134280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1342800"/>
                <a:gd name="textAreaBottom" fmla="*/ 1343520 h 1342800"/>
              </a:gdLst>
              <a:ahLst/>
              <a:rect l="textAreaLeft" t="textAreaTop" r="textAreaRight" b="textAreaBottom"/>
              <a:pathLst>
                <a:path w="33867" h="3732">
                  <a:moveTo>
                    <a:pt x="33867" y="3732"/>
                  </a:moveTo>
                  <a:lnTo>
                    <a:pt x="4657" y="3732"/>
                  </a:lnTo>
                  <a:lnTo>
                    <a:pt x="4181" y="3724"/>
                  </a:lnTo>
                  <a:lnTo>
                    <a:pt x="3719" y="3702"/>
                  </a:lnTo>
                  <a:lnTo>
                    <a:pt x="3272" y="3665"/>
                  </a:lnTo>
                  <a:lnTo>
                    <a:pt x="2844" y="3614"/>
                  </a:lnTo>
                  <a:lnTo>
                    <a:pt x="2437" y="3551"/>
                  </a:lnTo>
                  <a:lnTo>
                    <a:pt x="2053" y="3476"/>
                  </a:lnTo>
                  <a:lnTo>
                    <a:pt x="1695" y="3389"/>
                  </a:lnTo>
                  <a:lnTo>
                    <a:pt x="1364" y="3293"/>
                  </a:lnTo>
                  <a:lnTo>
                    <a:pt x="1063" y="3186"/>
                  </a:lnTo>
                  <a:lnTo>
                    <a:pt x="795" y="3070"/>
                  </a:lnTo>
                  <a:lnTo>
                    <a:pt x="562" y="2947"/>
                  </a:lnTo>
                  <a:lnTo>
                    <a:pt x="366" y="2816"/>
                  </a:lnTo>
                  <a:lnTo>
                    <a:pt x="209" y="2678"/>
                  </a:lnTo>
                  <a:lnTo>
                    <a:pt x="95" y="2534"/>
                  </a:lnTo>
                  <a:lnTo>
                    <a:pt x="24" y="2385"/>
                  </a:lnTo>
                  <a:lnTo>
                    <a:pt x="0" y="2232"/>
                  </a:lnTo>
                  <a:lnTo>
                    <a:pt x="0" y="333"/>
                  </a:lnTo>
                  <a:lnTo>
                    <a:pt x="5" y="299"/>
                  </a:lnTo>
                  <a:lnTo>
                    <a:pt x="21" y="266"/>
                  </a:lnTo>
                  <a:lnTo>
                    <a:pt x="46" y="234"/>
                  </a:lnTo>
                  <a:lnTo>
                    <a:pt x="81" y="203"/>
                  </a:lnTo>
                  <a:lnTo>
                    <a:pt x="125" y="174"/>
                  </a:lnTo>
                  <a:lnTo>
                    <a:pt x="176" y="147"/>
                  </a:lnTo>
                  <a:lnTo>
                    <a:pt x="236" y="121"/>
                  </a:lnTo>
                  <a:lnTo>
                    <a:pt x="303" y="97"/>
                  </a:lnTo>
                  <a:lnTo>
                    <a:pt x="376" y="76"/>
                  </a:lnTo>
                  <a:lnTo>
                    <a:pt x="456" y="57"/>
                  </a:lnTo>
                  <a:lnTo>
                    <a:pt x="541" y="40"/>
                  </a:lnTo>
                  <a:lnTo>
                    <a:pt x="631" y="26"/>
                  </a:lnTo>
                  <a:lnTo>
                    <a:pt x="726" y="15"/>
                  </a:lnTo>
                  <a:lnTo>
                    <a:pt x="825" y="7"/>
                  </a:lnTo>
                  <a:lnTo>
                    <a:pt x="928" y="2"/>
                  </a:lnTo>
                  <a:lnTo>
                    <a:pt x="1034" y="0"/>
                  </a:lnTo>
                  <a:lnTo>
                    <a:pt x="33867" y="0"/>
                  </a:lnTo>
                  <a:lnTo>
                    <a:pt x="33867" y="3732"/>
                  </a:lnTo>
                  <a:close/>
                </a:path>
              </a:pathLst>
            </a:custGeom>
            <a:gradFill rotWithShape="0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1092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lt1"/>
                </a:solidFill>
                <a:uFillTx/>
                <a:latin typeface="Montserrat"/>
              </a:endParaRPr>
            </a:p>
          </p:txBody>
        </p:sp>
        <p:sp>
          <p:nvSpPr>
            <p:cNvPr id="490" name=""/>
            <p:cNvSpPr/>
            <p:nvPr/>
          </p:nvSpPr>
          <p:spPr>
            <a:xfrm>
              <a:off x="0" y="0"/>
              <a:ext cx="12191400" cy="134280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1342800"/>
                <a:gd name="textAreaBottom" fmla="*/ 1343520 h 1342800"/>
              </a:gdLst>
              <a:ahLst/>
              <a:rect l="textAreaLeft" t="textAreaTop" r="textAreaRight" b="textAreaBottom"/>
              <a:pathLst>
                <a:path w="33867" h="3732">
                  <a:moveTo>
                    <a:pt x="33867" y="3732"/>
                  </a:moveTo>
                  <a:lnTo>
                    <a:pt x="4657" y="3732"/>
                  </a:lnTo>
                  <a:lnTo>
                    <a:pt x="4181" y="3724"/>
                  </a:lnTo>
                  <a:lnTo>
                    <a:pt x="3719" y="3702"/>
                  </a:lnTo>
                  <a:lnTo>
                    <a:pt x="3272" y="3665"/>
                  </a:lnTo>
                  <a:lnTo>
                    <a:pt x="2844" y="3614"/>
                  </a:lnTo>
                  <a:lnTo>
                    <a:pt x="2437" y="3551"/>
                  </a:lnTo>
                  <a:lnTo>
                    <a:pt x="2053" y="3476"/>
                  </a:lnTo>
                  <a:lnTo>
                    <a:pt x="1695" y="3389"/>
                  </a:lnTo>
                  <a:lnTo>
                    <a:pt x="1364" y="3293"/>
                  </a:lnTo>
                  <a:lnTo>
                    <a:pt x="1063" y="3186"/>
                  </a:lnTo>
                  <a:lnTo>
                    <a:pt x="795" y="3070"/>
                  </a:lnTo>
                  <a:lnTo>
                    <a:pt x="562" y="2947"/>
                  </a:lnTo>
                  <a:lnTo>
                    <a:pt x="366" y="2816"/>
                  </a:lnTo>
                  <a:lnTo>
                    <a:pt x="209" y="2678"/>
                  </a:lnTo>
                  <a:lnTo>
                    <a:pt x="95" y="2534"/>
                  </a:lnTo>
                  <a:lnTo>
                    <a:pt x="24" y="2385"/>
                  </a:lnTo>
                  <a:lnTo>
                    <a:pt x="0" y="2232"/>
                  </a:lnTo>
                  <a:lnTo>
                    <a:pt x="0" y="333"/>
                  </a:lnTo>
                  <a:lnTo>
                    <a:pt x="5" y="299"/>
                  </a:lnTo>
                  <a:lnTo>
                    <a:pt x="21" y="266"/>
                  </a:lnTo>
                  <a:lnTo>
                    <a:pt x="46" y="234"/>
                  </a:lnTo>
                  <a:lnTo>
                    <a:pt x="81" y="203"/>
                  </a:lnTo>
                  <a:lnTo>
                    <a:pt x="125" y="174"/>
                  </a:lnTo>
                  <a:lnTo>
                    <a:pt x="176" y="147"/>
                  </a:lnTo>
                  <a:lnTo>
                    <a:pt x="236" y="121"/>
                  </a:lnTo>
                  <a:lnTo>
                    <a:pt x="303" y="97"/>
                  </a:lnTo>
                  <a:lnTo>
                    <a:pt x="376" y="76"/>
                  </a:lnTo>
                  <a:lnTo>
                    <a:pt x="456" y="57"/>
                  </a:lnTo>
                  <a:lnTo>
                    <a:pt x="541" y="40"/>
                  </a:lnTo>
                  <a:lnTo>
                    <a:pt x="631" y="26"/>
                  </a:lnTo>
                  <a:lnTo>
                    <a:pt x="726" y="15"/>
                  </a:lnTo>
                  <a:lnTo>
                    <a:pt x="825" y="7"/>
                  </a:lnTo>
                  <a:lnTo>
                    <a:pt x="928" y="2"/>
                  </a:lnTo>
                  <a:lnTo>
                    <a:pt x="1034" y="0"/>
                  </a:lnTo>
                  <a:lnTo>
                    <a:pt x="33867" y="0"/>
                  </a:lnTo>
                  <a:lnTo>
                    <a:pt x="33867" y="3732"/>
                  </a:lnTo>
                  <a:close/>
                </a:path>
              </a:pathLst>
            </a:custGeom>
            <a:gradFill rotWithShape="0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1092000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5400" strike="noStrike" u="none">
                  <a:solidFill>
                    <a:srgbClr val="ffffff"/>
                  </a:solidFill>
                  <a:uFillTx/>
                  <a:latin typeface="Montserrat"/>
                </a:rPr>
                <a:t>Tools and methodology</a:t>
              </a:r>
              <a:endParaRPr b="0" lang="en-CA" sz="5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91" name=""/>
          <p:cNvSpPr/>
          <p:nvPr/>
        </p:nvSpPr>
        <p:spPr>
          <a:xfrm>
            <a:off x="180000" y="1800000"/>
            <a:ext cx="521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3200" strike="noStrike" u="none">
                <a:solidFill>
                  <a:srgbClr val="800000"/>
                </a:solidFill>
                <a:uFillTx/>
                <a:latin typeface="Montserrat"/>
                <a:ea typeface="Noto Sans CJK SC"/>
              </a:rPr>
              <a:t>Methodology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           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Agile/Iterative 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	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	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	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	</a:t>
            </a:r>
            <a:r>
              <a:rPr b="1" lang="en-CA" sz="2800" strike="noStrike" u="none">
                <a:solidFill>
                  <a:srgbClr val="000000"/>
                </a:solidFill>
                <a:uFillTx/>
                <a:latin typeface="Montserrat"/>
                <a:ea typeface="Noto Sans CJK SC"/>
              </a:rPr>
              <a:t>  Development</a:t>
            </a:r>
            <a:endParaRPr b="0" lang="en-CA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60000" y="3780000"/>
            <a:ext cx="32392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3200" strike="noStrike" u="none">
                <a:solidFill>
                  <a:srgbClr val="800000"/>
                </a:solidFill>
                <a:uFillTx/>
                <a:latin typeface="Arial"/>
              </a:rPr>
              <a:t>Major tools used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360000" y="4320000"/>
            <a:ext cx="5399280" cy="21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spcAft>
                <a:spcPts val="717"/>
              </a:spcAft>
            </a:pPr>
            <a:r>
              <a:rPr b="1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Flutter for rapid,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cross-platform development </a:t>
            </a:r>
            <a:br>
              <a:rPr sz="1900"/>
            </a:br>
            <a:r>
              <a:rPr b="1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Riverpod 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for scalable,state management.</a:t>
            </a:r>
            <a:br>
              <a:rPr sz="1900"/>
            </a:br>
            <a:r>
              <a:rPr b="1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Firebase Services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local development and   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	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  easy migration </a:t>
            </a:r>
            <a:br>
              <a:rPr sz="1900"/>
            </a:br>
            <a:r>
              <a:rPr b="1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OpenStreetMap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for free and capable mapping.</a:t>
            </a:r>
            <a:br>
              <a:rPr sz="1900"/>
            </a:br>
            <a:r>
              <a:rPr b="1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Node.js</a:t>
            </a: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reserved for backend.</a:t>
            </a:r>
            <a:endParaRPr b="0" lang="en-CA" sz="1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717"/>
              </a:spcAft>
            </a:pPr>
            <a:r>
              <a:rPr b="0" lang="en-CA" sz="19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And many other packeges</a:t>
            </a:r>
            <a:endParaRPr b="0" lang="en-CA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6612480" y="4420800"/>
            <a:ext cx="6839640" cy="21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spcAft>
                <a:spcPts val="717"/>
              </a:spcAft>
            </a:pP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Sqlite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For Offline Support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Sqflite f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or local/offline database management.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Connectivity_Plus 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For Monitoring Internet     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	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    Connectivity.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- Http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for network requests (to backend/Node.js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   </a:t>
            </a:r>
            <a:r>
              <a:rPr b="0" lang="en-CA" sz="20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APIs)</a:t>
            </a:r>
            <a:br>
              <a:rPr sz="2000"/>
            </a:b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6660000" y="1620000"/>
            <a:ext cx="5531400" cy="25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3200" strike="noStrike" u="none">
                <a:solidFill>
                  <a:srgbClr val="800000"/>
                </a:solidFill>
                <a:uFillTx/>
                <a:latin typeface="Arial"/>
              </a:rPr>
              <a:t>Cloud Providers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96" name="Group 4"/>
          <p:cNvGrpSpPr/>
          <p:nvPr/>
        </p:nvGrpSpPr>
        <p:grpSpPr>
          <a:xfrm>
            <a:off x="540000" y="2538720"/>
            <a:ext cx="652680" cy="700920"/>
            <a:chOff x="540000" y="2538720"/>
            <a:chExt cx="652680" cy="700920"/>
          </a:xfrm>
        </p:grpSpPr>
        <p:sp>
          <p:nvSpPr>
            <p:cNvPr id="497" name="Freeform: Shape 1"/>
            <p:cNvSpPr/>
            <p:nvPr/>
          </p:nvSpPr>
          <p:spPr>
            <a:xfrm>
              <a:off x="742320" y="2765880"/>
              <a:ext cx="246960" cy="246960"/>
            </a:xfrm>
            <a:custGeom>
              <a:avLst/>
              <a:gdLst>
                <a:gd name="textAreaLeft" fmla="*/ 0 w 246960"/>
                <a:gd name="textAreaRight" fmla="*/ 248400 w 246960"/>
                <a:gd name="textAreaTop" fmla="*/ 0 h 246960"/>
                <a:gd name="textAreaBottom" fmla="*/ 248400 h 246960"/>
              </a:gdLst>
              <a:ahLst/>
              <a:rect l="textAreaLeft" t="textAreaTop" r="textAreaRight" b="textAreaBottom"/>
              <a:pathLst>
                <a:path w="129589" h="129589">
                  <a:moveTo>
                    <a:pt x="64712" y="130294"/>
                  </a:moveTo>
                  <a:cubicBezTo>
                    <a:pt x="28937" y="130239"/>
                    <a:pt x="-53" y="101249"/>
                    <a:pt x="-108" y="65474"/>
                  </a:cubicBezTo>
                  <a:cubicBezTo>
                    <a:pt x="-53" y="29705"/>
                    <a:pt x="28942" y="729"/>
                    <a:pt x="64712" y="704"/>
                  </a:cubicBezTo>
                  <a:cubicBezTo>
                    <a:pt x="100471" y="734"/>
                    <a:pt x="129452" y="29715"/>
                    <a:pt x="129482" y="65474"/>
                  </a:cubicBezTo>
                  <a:cubicBezTo>
                    <a:pt x="129457" y="101244"/>
                    <a:pt x="100481" y="130239"/>
                    <a:pt x="64712" y="130294"/>
                  </a:cubicBezTo>
                  <a:close/>
                  <a:moveTo>
                    <a:pt x="64712" y="23564"/>
                  </a:moveTo>
                  <a:cubicBezTo>
                    <a:pt x="41560" y="23564"/>
                    <a:pt x="22782" y="42322"/>
                    <a:pt x="22752" y="65474"/>
                  </a:cubicBezTo>
                  <a:cubicBezTo>
                    <a:pt x="22782" y="88626"/>
                    <a:pt x="41560" y="107384"/>
                    <a:pt x="64712" y="107384"/>
                  </a:cubicBezTo>
                  <a:cubicBezTo>
                    <a:pt x="87849" y="107354"/>
                    <a:pt x="106592" y="88611"/>
                    <a:pt x="106622" y="65474"/>
                  </a:cubicBezTo>
                  <a:cubicBezTo>
                    <a:pt x="106592" y="42337"/>
                    <a:pt x="87849" y="23594"/>
                    <a:pt x="64712" y="23564"/>
                  </a:cubicBezTo>
                  <a:close/>
                </a:path>
              </a:pathLst>
            </a:custGeom>
            <a:solidFill>
              <a:srgbClr val="800000"/>
            </a:solidFill>
            <a:ln w="50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498" name="Freeform: Shape 2"/>
            <p:cNvSpPr/>
            <p:nvPr/>
          </p:nvSpPr>
          <p:spPr>
            <a:xfrm>
              <a:off x="540000" y="2538720"/>
              <a:ext cx="652680" cy="700920"/>
            </a:xfrm>
            <a:custGeom>
              <a:avLst/>
              <a:gdLst>
                <a:gd name="textAreaLeft" fmla="*/ 0 w 652680"/>
                <a:gd name="textAreaRight" fmla="*/ 654120 w 652680"/>
                <a:gd name="textAreaTop" fmla="*/ 0 h 700920"/>
                <a:gd name="textAreaBottom" fmla="*/ 702360 h 700920"/>
              </a:gdLst>
              <a:ahLst/>
              <a:rect l="textAreaLeft" t="textAreaTop" r="textAreaRight" b="textAreaBottom"/>
              <a:pathLst>
                <a:path w="341161" h="366304">
                  <a:moveTo>
                    <a:pt x="319763" y="206741"/>
                  </a:moveTo>
                  <a:lnTo>
                    <a:pt x="311451" y="201793"/>
                  </a:lnTo>
                  <a:cubicBezTo>
                    <a:pt x="305270" y="198018"/>
                    <a:pt x="301644" y="191165"/>
                    <a:pt x="302000" y="183931"/>
                  </a:cubicBezTo>
                  <a:lnTo>
                    <a:pt x="302000" y="183535"/>
                  </a:lnTo>
                  <a:cubicBezTo>
                    <a:pt x="301708" y="176316"/>
                    <a:pt x="305315" y="169492"/>
                    <a:pt x="311451" y="165672"/>
                  </a:cubicBezTo>
                  <a:lnTo>
                    <a:pt x="319763" y="160724"/>
                  </a:lnTo>
                  <a:cubicBezTo>
                    <a:pt x="329531" y="155182"/>
                    <a:pt x="336666" y="145944"/>
                    <a:pt x="339556" y="135093"/>
                  </a:cubicBezTo>
                  <a:cubicBezTo>
                    <a:pt x="342475" y="124282"/>
                    <a:pt x="340946" y="112753"/>
                    <a:pt x="335300" y="103079"/>
                  </a:cubicBezTo>
                  <a:lnTo>
                    <a:pt x="322584" y="81011"/>
                  </a:lnTo>
                  <a:cubicBezTo>
                    <a:pt x="310906" y="60858"/>
                    <a:pt x="285127" y="53955"/>
                    <a:pt x="264939" y="65573"/>
                  </a:cubicBezTo>
                  <a:lnTo>
                    <a:pt x="256725" y="70521"/>
                  </a:lnTo>
                  <a:cubicBezTo>
                    <a:pt x="250204" y="74049"/>
                    <a:pt x="242277" y="73742"/>
                    <a:pt x="236042" y="69729"/>
                  </a:cubicBezTo>
                  <a:cubicBezTo>
                    <a:pt x="229620" y="66305"/>
                    <a:pt x="225533" y="59690"/>
                    <a:pt x="225354" y="52411"/>
                  </a:cubicBezTo>
                  <a:lnTo>
                    <a:pt x="225354" y="42911"/>
                  </a:lnTo>
                  <a:cubicBezTo>
                    <a:pt x="225325" y="19611"/>
                    <a:pt x="206448" y="734"/>
                    <a:pt x="183148" y="704"/>
                  </a:cubicBezTo>
                  <a:lnTo>
                    <a:pt x="157715" y="704"/>
                  </a:lnTo>
                  <a:cubicBezTo>
                    <a:pt x="134414" y="734"/>
                    <a:pt x="115538" y="19611"/>
                    <a:pt x="115508" y="42911"/>
                  </a:cubicBezTo>
                  <a:lnTo>
                    <a:pt x="115508" y="52411"/>
                  </a:lnTo>
                  <a:cubicBezTo>
                    <a:pt x="115280" y="59833"/>
                    <a:pt x="111035" y="66543"/>
                    <a:pt x="104424" y="69927"/>
                  </a:cubicBezTo>
                  <a:cubicBezTo>
                    <a:pt x="98249" y="73787"/>
                    <a:pt x="90476" y="74014"/>
                    <a:pt x="84088" y="70521"/>
                  </a:cubicBezTo>
                  <a:lnTo>
                    <a:pt x="75874" y="65573"/>
                  </a:lnTo>
                  <a:cubicBezTo>
                    <a:pt x="55686" y="53955"/>
                    <a:pt x="29906" y="60858"/>
                    <a:pt x="18229" y="81011"/>
                  </a:cubicBezTo>
                  <a:lnTo>
                    <a:pt x="5562" y="103327"/>
                  </a:lnTo>
                  <a:cubicBezTo>
                    <a:pt x="-64" y="113005"/>
                    <a:pt x="-1578" y="124534"/>
                    <a:pt x="1356" y="135341"/>
                  </a:cubicBezTo>
                  <a:cubicBezTo>
                    <a:pt x="4266" y="146187"/>
                    <a:pt x="11391" y="155415"/>
                    <a:pt x="21149" y="160972"/>
                  </a:cubicBezTo>
                  <a:lnTo>
                    <a:pt x="29461" y="165920"/>
                  </a:lnTo>
                  <a:cubicBezTo>
                    <a:pt x="35701" y="169833"/>
                    <a:pt x="39337" y="176820"/>
                    <a:pt x="38961" y="184178"/>
                  </a:cubicBezTo>
                  <a:cubicBezTo>
                    <a:pt x="39244" y="191407"/>
                    <a:pt x="35612" y="198230"/>
                    <a:pt x="29461" y="202040"/>
                  </a:cubicBezTo>
                  <a:lnTo>
                    <a:pt x="21149" y="206988"/>
                  </a:lnTo>
                  <a:cubicBezTo>
                    <a:pt x="11391" y="212545"/>
                    <a:pt x="4266" y="221773"/>
                    <a:pt x="1356" y="232619"/>
                  </a:cubicBezTo>
                  <a:cubicBezTo>
                    <a:pt x="-1578" y="243426"/>
                    <a:pt x="-64" y="254955"/>
                    <a:pt x="5562" y="264633"/>
                  </a:cubicBezTo>
                  <a:lnTo>
                    <a:pt x="18279" y="286702"/>
                  </a:lnTo>
                  <a:cubicBezTo>
                    <a:pt x="29956" y="306855"/>
                    <a:pt x="55735" y="313757"/>
                    <a:pt x="75923" y="302139"/>
                  </a:cubicBezTo>
                  <a:lnTo>
                    <a:pt x="84137" y="297191"/>
                  </a:lnTo>
                  <a:cubicBezTo>
                    <a:pt x="90669" y="293678"/>
                    <a:pt x="98595" y="294000"/>
                    <a:pt x="104820" y="298033"/>
                  </a:cubicBezTo>
                  <a:cubicBezTo>
                    <a:pt x="111307" y="301368"/>
                    <a:pt x="115434" y="308008"/>
                    <a:pt x="115557" y="315301"/>
                  </a:cubicBezTo>
                  <a:lnTo>
                    <a:pt x="115557" y="324801"/>
                  </a:lnTo>
                  <a:cubicBezTo>
                    <a:pt x="115582" y="348102"/>
                    <a:pt x="134464" y="366979"/>
                    <a:pt x="157764" y="367009"/>
                  </a:cubicBezTo>
                  <a:lnTo>
                    <a:pt x="183197" y="367009"/>
                  </a:lnTo>
                  <a:cubicBezTo>
                    <a:pt x="206498" y="366979"/>
                    <a:pt x="225374" y="348102"/>
                    <a:pt x="225404" y="324801"/>
                  </a:cubicBezTo>
                  <a:lnTo>
                    <a:pt x="225404" y="315301"/>
                  </a:lnTo>
                  <a:cubicBezTo>
                    <a:pt x="225632" y="307894"/>
                    <a:pt x="229857" y="301190"/>
                    <a:pt x="236438" y="297785"/>
                  </a:cubicBezTo>
                  <a:cubicBezTo>
                    <a:pt x="242618" y="293945"/>
                    <a:pt x="250382" y="293718"/>
                    <a:pt x="256775" y="297191"/>
                  </a:cubicBezTo>
                  <a:lnTo>
                    <a:pt x="264988" y="302139"/>
                  </a:lnTo>
                  <a:cubicBezTo>
                    <a:pt x="285177" y="313757"/>
                    <a:pt x="310956" y="306855"/>
                    <a:pt x="322633" y="286702"/>
                  </a:cubicBezTo>
                  <a:lnTo>
                    <a:pt x="335350" y="264633"/>
                  </a:lnTo>
                  <a:cubicBezTo>
                    <a:pt x="340996" y="254960"/>
                    <a:pt x="342524" y="243431"/>
                    <a:pt x="339605" y="232619"/>
                  </a:cubicBezTo>
                  <a:cubicBezTo>
                    <a:pt x="336760" y="221664"/>
                    <a:pt x="329605" y="212332"/>
                    <a:pt x="319763" y="206741"/>
                  </a:cubicBezTo>
                  <a:close/>
                  <a:moveTo>
                    <a:pt x="279140" y="184030"/>
                  </a:moveTo>
                  <a:cubicBezTo>
                    <a:pt x="278749" y="199453"/>
                    <a:pt x="286740" y="213881"/>
                    <a:pt x="300021" y="221734"/>
                  </a:cubicBezTo>
                  <a:lnTo>
                    <a:pt x="308333" y="226682"/>
                  </a:lnTo>
                  <a:cubicBezTo>
                    <a:pt x="312796" y="229215"/>
                    <a:pt x="316042" y="233446"/>
                    <a:pt x="317339" y="238409"/>
                  </a:cubicBezTo>
                  <a:cubicBezTo>
                    <a:pt x="318734" y="243411"/>
                    <a:pt x="318041" y="248770"/>
                    <a:pt x="315409" y="253253"/>
                  </a:cubicBezTo>
                  <a:lnTo>
                    <a:pt x="302693" y="275321"/>
                  </a:lnTo>
                  <a:cubicBezTo>
                    <a:pt x="297349" y="284569"/>
                    <a:pt x="285523" y="287736"/>
                    <a:pt x="276270" y="282397"/>
                  </a:cubicBezTo>
                  <a:lnTo>
                    <a:pt x="268056" y="277449"/>
                  </a:lnTo>
                  <a:cubicBezTo>
                    <a:pt x="254494" y="269789"/>
                    <a:pt x="237838" y="270091"/>
                    <a:pt x="224563" y="278240"/>
                  </a:cubicBezTo>
                  <a:cubicBezTo>
                    <a:pt x="210990" y="285672"/>
                    <a:pt x="202504" y="299873"/>
                    <a:pt x="202396" y="315351"/>
                  </a:cubicBezTo>
                  <a:lnTo>
                    <a:pt x="202396" y="324851"/>
                  </a:lnTo>
                  <a:cubicBezTo>
                    <a:pt x="202371" y="335524"/>
                    <a:pt x="193722" y="344173"/>
                    <a:pt x="183049" y="344198"/>
                  </a:cubicBezTo>
                  <a:lnTo>
                    <a:pt x="157616" y="344198"/>
                  </a:lnTo>
                  <a:cubicBezTo>
                    <a:pt x="146933" y="344198"/>
                    <a:pt x="138269" y="335534"/>
                    <a:pt x="138269" y="324851"/>
                  </a:cubicBezTo>
                  <a:lnTo>
                    <a:pt x="138269" y="315351"/>
                  </a:lnTo>
                  <a:cubicBezTo>
                    <a:pt x="138111" y="299745"/>
                    <a:pt x="129486" y="285460"/>
                    <a:pt x="115755" y="278042"/>
                  </a:cubicBezTo>
                  <a:cubicBezTo>
                    <a:pt x="108957" y="274044"/>
                    <a:pt x="101228" y="271912"/>
                    <a:pt x="93340" y="271857"/>
                  </a:cubicBezTo>
                  <a:cubicBezTo>
                    <a:pt x="86042" y="271857"/>
                    <a:pt x="78872" y="273787"/>
                    <a:pt x="72559" y="277449"/>
                  </a:cubicBezTo>
                  <a:lnTo>
                    <a:pt x="64345" y="282397"/>
                  </a:lnTo>
                  <a:cubicBezTo>
                    <a:pt x="55092" y="287706"/>
                    <a:pt x="43286" y="284544"/>
                    <a:pt x="37922" y="275321"/>
                  </a:cubicBezTo>
                  <a:lnTo>
                    <a:pt x="25354" y="252906"/>
                  </a:lnTo>
                  <a:cubicBezTo>
                    <a:pt x="22722" y="248423"/>
                    <a:pt x="22029" y="243065"/>
                    <a:pt x="23424" y="238062"/>
                  </a:cubicBezTo>
                  <a:cubicBezTo>
                    <a:pt x="24751" y="233208"/>
                    <a:pt x="27932" y="229067"/>
                    <a:pt x="32282" y="226533"/>
                  </a:cubicBezTo>
                  <a:lnTo>
                    <a:pt x="40594" y="221585"/>
                  </a:lnTo>
                  <a:cubicBezTo>
                    <a:pt x="53944" y="213649"/>
                    <a:pt x="61950" y="199106"/>
                    <a:pt x="61525" y="183584"/>
                  </a:cubicBezTo>
                  <a:cubicBezTo>
                    <a:pt x="61871" y="168156"/>
                    <a:pt x="53870" y="153742"/>
                    <a:pt x="40594" y="145880"/>
                  </a:cubicBezTo>
                  <a:lnTo>
                    <a:pt x="32282" y="140932"/>
                  </a:lnTo>
                  <a:cubicBezTo>
                    <a:pt x="27843" y="138369"/>
                    <a:pt x="24607" y="134153"/>
                    <a:pt x="23276" y="129205"/>
                  </a:cubicBezTo>
                  <a:cubicBezTo>
                    <a:pt x="21896" y="124198"/>
                    <a:pt x="22593" y="118849"/>
                    <a:pt x="25206" y="114361"/>
                  </a:cubicBezTo>
                  <a:lnTo>
                    <a:pt x="37922" y="92293"/>
                  </a:lnTo>
                  <a:cubicBezTo>
                    <a:pt x="43301" y="83089"/>
                    <a:pt x="55087" y="79937"/>
                    <a:pt x="64345" y="85217"/>
                  </a:cubicBezTo>
                  <a:lnTo>
                    <a:pt x="72559" y="90165"/>
                  </a:lnTo>
                  <a:cubicBezTo>
                    <a:pt x="86121" y="97820"/>
                    <a:pt x="102762" y="97537"/>
                    <a:pt x="116052" y="89423"/>
                  </a:cubicBezTo>
                  <a:cubicBezTo>
                    <a:pt x="129645" y="81981"/>
                    <a:pt x="138145" y="67760"/>
                    <a:pt x="138269" y="52263"/>
                  </a:cubicBezTo>
                  <a:lnTo>
                    <a:pt x="138269" y="42763"/>
                  </a:lnTo>
                  <a:cubicBezTo>
                    <a:pt x="138298" y="32090"/>
                    <a:pt x="146943" y="23440"/>
                    <a:pt x="157616" y="23416"/>
                  </a:cubicBezTo>
                  <a:lnTo>
                    <a:pt x="183049" y="23416"/>
                  </a:lnTo>
                  <a:cubicBezTo>
                    <a:pt x="193722" y="23445"/>
                    <a:pt x="202366" y="32090"/>
                    <a:pt x="202396" y="42763"/>
                  </a:cubicBezTo>
                  <a:lnTo>
                    <a:pt x="202396" y="52263"/>
                  </a:lnTo>
                  <a:cubicBezTo>
                    <a:pt x="202524" y="67864"/>
                    <a:pt x="211134" y="82159"/>
                    <a:pt x="224860" y="89571"/>
                  </a:cubicBezTo>
                  <a:cubicBezTo>
                    <a:pt x="238091" y="97567"/>
                    <a:pt x="254607" y="97790"/>
                    <a:pt x="268056" y="90165"/>
                  </a:cubicBezTo>
                  <a:lnTo>
                    <a:pt x="276270" y="85217"/>
                  </a:lnTo>
                  <a:cubicBezTo>
                    <a:pt x="285523" y="79908"/>
                    <a:pt x="297329" y="83069"/>
                    <a:pt x="302693" y="92293"/>
                  </a:cubicBezTo>
                  <a:lnTo>
                    <a:pt x="315409" y="114361"/>
                  </a:lnTo>
                  <a:cubicBezTo>
                    <a:pt x="318022" y="118849"/>
                    <a:pt x="318719" y="124198"/>
                    <a:pt x="317339" y="129205"/>
                  </a:cubicBezTo>
                  <a:cubicBezTo>
                    <a:pt x="316028" y="134163"/>
                    <a:pt x="312782" y="138389"/>
                    <a:pt x="308333" y="140932"/>
                  </a:cubicBezTo>
                  <a:lnTo>
                    <a:pt x="300021" y="145880"/>
                  </a:lnTo>
                  <a:cubicBezTo>
                    <a:pt x="286755" y="153723"/>
                    <a:pt x="278769" y="168127"/>
                    <a:pt x="279140" y="183535"/>
                  </a:cubicBezTo>
                  <a:close/>
                </a:path>
              </a:pathLst>
            </a:custGeom>
            <a:solidFill>
              <a:srgbClr val="800000"/>
            </a:solidFill>
            <a:ln w="50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499" name=""/>
          <p:cNvSpPr/>
          <p:nvPr/>
        </p:nvSpPr>
        <p:spPr>
          <a:xfrm>
            <a:off x="5220000" y="2160000"/>
            <a:ext cx="6791400" cy="22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CA" sz="2200" strike="noStrike" u="none">
                <a:solidFill>
                  <a:srgbClr val="800000"/>
                </a:solidFill>
                <a:uFillTx/>
                <a:latin typeface="Arial"/>
              </a:rPr>
              <a:t>Firestore</a:t>
            </a:r>
            <a:r>
              <a:rPr b="1" lang="en-CA" sz="2000" strike="noStrike" u="none">
                <a:solidFill>
                  <a:srgbClr val="c5000b"/>
                </a:solidFill>
                <a:uFillTx/>
                <a:latin typeface="Arial"/>
              </a:rPr>
              <a:t> </a:t>
            </a: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</a:rPr>
              <a:t>for cloud storage(reports and notification)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CA" sz="2200" strike="noStrike" u="none">
                <a:solidFill>
                  <a:srgbClr val="800000"/>
                </a:solidFill>
                <a:uFillTx/>
                <a:latin typeface="Arial"/>
              </a:rPr>
              <a:t>One signal/FCM</a:t>
            </a: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</a:rPr>
              <a:t> for push notification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CA" sz="2200" strike="noStrike" u="none">
                <a:solidFill>
                  <a:srgbClr val="800000"/>
                </a:solidFill>
                <a:uFillTx/>
                <a:latin typeface="Arial"/>
              </a:rPr>
              <a:t>Node.js server(render</a:t>
            </a:r>
            <a:r>
              <a:rPr b="1" lang="en-CA" sz="2200" strike="noStrike" u="none">
                <a:solidFill>
                  <a:srgbClr val="c5000b"/>
                </a:solidFill>
                <a:uFillTx/>
                <a:latin typeface="Arial"/>
              </a:rPr>
              <a:t>)</a:t>
            </a: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</a:rPr>
              <a:t> to host the backend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CA" sz="2200" strike="noStrike" u="none">
                <a:solidFill>
                  <a:srgbClr val="800000"/>
                </a:solidFill>
                <a:uFillTx/>
                <a:latin typeface="Arial"/>
              </a:rPr>
              <a:t>Cloudinary</a:t>
            </a:r>
            <a:r>
              <a:rPr b="1" lang="en-CA" sz="2200" strike="noStrike" u="none">
                <a:solidFill>
                  <a:srgbClr val="c5000b"/>
                </a:solidFill>
                <a:uFillTx/>
                <a:latin typeface="Arial"/>
              </a:rPr>
              <a:t> </a:t>
            </a:r>
            <a:r>
              <a:rPr b="1" lang="en-CA" sz="2000" strike="noStrike" u="none">
                <a:solidFill>
                  <a:srgbClr val="000000"/>
                </a:solidFill>
                <a:uFillTx/>
                <a:latin typeface="Arial"/>
              </a:rPr>
              <a:t>to store app object file like images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roup 1"/>
          <p:cNvGrpSpPr/>
          <p:nvPr/>
        </p:nvGrpSpPr>
        <p:grpSpPr>
          <a:xfrm>
            <a:off x="360000" y="3916080"/>
            <a:ext cx="3875040" cy="2857680"/>
            <a:chOff x="360000" y="3916080"/>
            <a:chExt cx="3875040" cy="2857680"/>
          </a:xfrm>
        </p:grpSpPr>
        <p:grpSp>
          <p:nvGrpSpPr>
            <p:cNvPr id="501" name="Group 142"/>
            <p:cNvGrpSpPr/>
            <p:nvPr/>
          </p:nvGrpSpPr>
          <p:grpSpPr>
            <a:xfrm>
              <a:off x="742320" y="3916080"/>
              <a:ext cx="711000" cy="660960"/>
              <a:chOff x="742320" y="3916080"/>
              <a:chExt cx="711000" cy="660960"/>
            </a:xfrm>
          </p:grpSpPr>
          <p:sp>
            <p:nvSpPr>
              <p:cNvPr id="502" name="Freeform: Shape 49"/>
              <p:cNvSpPr/>
              <p:nvPr/>
            </p:nvSpPr>
            <p:spPr>
              <a:xfrm>
                <a:off x="742320" y="3916080"/>
                <a:ext cx="711000" cy="660960"/>
              </a:xfrm>
              <a:custGeom>
                <a:avLst/>
                <a:gdLst>
                  <a:gd name="textAreaLeft" fmla="*/ 0 w 711000"/>
                  <a:gd name="textAreaRight" fmla="*/ 712440 w 711000"/>
                  <a:gd name="textAreaTop" fmla="*/ 0 h 660960"/>
                  <a:gd name="textAreaBottom" fmla="*/ 662400 h 660960"/>
                </a:gdLst>
                <a:ahLst/>
                <a:rect l="textAreaLeft" t="textAreaTop" r="textAreaRight" b="textAreaBottom"/>
                <a:pathLst>
                  <a:path w="662368" h="662273">
                    <a:moveTo>
                      <a:pt x="662369" y="256889"/>
                    </a:moveTo>
                    <a:lnTo>
                      <a:pt x="662369" y="662273"/>
                    </a:lnTo>
                    <a:lnTo>
                      <a:pt x="0" y="662273"/>
                    </a:lnTo>
                    <a:lnTo>
                      <a:pt x="0" y="0"/>
                    </a:lnTo>
                    <a:lnTo>
                      <a:pt x="405479" y="0"/>
                    </a:lnTo>
                    <a:cubicBezTo>
                      <a:pt x="367027" y="103565"/>
                      <a:pt x="419805" y="218684"/>
                      <a:pt x="523370" y="257146"/>
                    </a:cubicBezTo>
                    <a:cubicBezTo>
                      <a:pt x="545449" y="265347"/>
                      <a:pt x="568804" y="269576"/>
                      <a:pt x="592360" y="269653"/>
                    </a:cubicBezTo>
                    <a:cubicBezTo>
                      <a:pt x="616277" y="269700"/>
                      <a:pt x="640004" y="265376"/>
                      <a:pt x="662369" y="25688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  <p:sp>
            <p:nvSpPr>
              <p:cNvPr id="503" name="Freeform: Shape 50"/>
              <p:cNvSpPr/>
              <p:nvPr/>
            </p:nvSpPr>
            <p:spPr>
              <a:xfrm>
                <a:off x="1224000" y="3916080"/>
                <a:ext cx="229320" cy="213120"/>
              </a:xfrm>
              <a:custGeom>
                <a:avLst/>
                <a:gdLst>
                  <a:gd name="textAreaLeft" fmla="*/ 0 w 229320"/>
                  <a:gd name="textAreaRight" fmla="*/ 230760 w 229320"/>
                  <a:gd name="textAreaTop" fmla="*/ 0 h 213120"/>
                  <a:gd name="textAreaBottom" fmla="*/ 214560 h 213120"/>
                </a:gdLst>
                <a:ahLst/>
                <a:rect l="textAreaLeft" t="textAreaTop" r="textAreaRight" b="textAreaBottom"/>
                <a:pathLst>
                  <a:path w="214686" h="214712">
                    <a:moveTo>
                      <a:pt x="214686" y="0"/>
                    </a:moveTo>
                    <a:lnTo>
                      <a:pt x="214686" y="196691"/>
                    </a:lnTo>
                    <a:cubicBezTo>
                      <a:pt x="144668" y="235296"/>
                      <a:pt x="56600" y="209836"/>
                      <a:pt x="17995" y="139817"/>
                    </a:cubicBezTo>
                    <a:cubicBezTo>
                      <a:pt x="-5998" y="96298"/>
                      <a:pt x="-5998" y="43520"/>
                      <a:pt x="17995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</p:grpSp>
        <p:sp>
          <p:nvSpPr>
            <p:cNvPr id="504" name="TextBox 62"/>
            <p:cNvSpPr/>
            <p:nvPr/>
          </p:nvSpPr>
          <p:spPr>
            <a:xfrm>
              <a:off x="360000" y="5006880"/>
              <a:ext cx="3875040" cy="1766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ts val="2001"/>
                </a:lnSpc>
              </a:pPr>
              <a:r>
                <a:rPr b="1" lang="en-US" sz="1800" strike="noStrike" u="none">
                  <a:solidFill>
                    <a:srgbClr val="bf0041"/>
                  </a:solidFill>
                  <a:uFillTx/>
                  <a:latin typeface="Times New Roman"/>
                </a:rPr>
                <a:t>Clean Architecture Pattern</a:t>
              </a:r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457200">
                <a:lnSpc>
                  <a:spcPct val="100000"/>
                </a:lnSpc>
                <a:spcBef>
                  <a:spcPts val="400"/>
                </a:spcBef>
                <a:spcAft>
                  <a:spcPts val="601"/>
                </a:spcAft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Calisto MT"/>
                </a:rPr>
                <a:t>Focuses on separating the core business logic from UI and external dependencies.promotes modularity,easy testing and maintenance</a:t>
              </a:r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05" name="TextBox 75"/>
            <p:cNvSpPr/>
            <p:nvPr/>
          </p:nvSpPr>
          <p:spPr>
            <a:xfrm>
              <a:off x="385920" y="4227840"/>
              <a:ext cx="879120" cy="68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900" spc="-4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0</a:t>
              </a:r>
              <a:r>
                <a:rPr b="0" lang="en-US" sz="39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1.</a:t>
              </a:r>
              <a:endParaRPr b="0" lang="en-CA" sz="39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506" name="Group 2"/>
          <p:cNvGrpSpPr/>
          <p:nvPr/>
        </p:nvGrpSpPr>
        <p:grpSpPr>
          <a:xfrm>
            <a:off x="4500000" y="3916080"/>
            <a:ext cx="3603600" cy="2636640"/>
            <a:chOff x="4500000" y="3916080"/>
            <a:chExt cx="3603600" cy="2636640"/>
          </a:xfrm>
        </p:grpSpPr>
        <p:grpSp>
          <p:nvGrpSpPr>
            <p:cNvPr id="507" name="Group 143"/>
            <p:cNvGrpSpPr/>
            <p:nvPr/>
          </p:nvGrpSpPr>
          <p:grpSpPr>
            <a:xfrm>
              <a:off x="4836960" y="3916080"/>
              <a:ext cx="660960" cy="506520"/>
              <a:chOff x="4836960" y="3916080"/>
              <a:chExt cx="660960" cy="506520"/>
            </a:xfrm>
          </p:grpSpPr>
          <p:sp>
            <p:nvSpPr>
              <p:cNvPr id="508" name="Freeform: Shape 77"/>
              <p:cNvSpPr/>
              <p:nvPr/>
            </p:nvSpPr>
            <p:spPr>
              <a:xfrm>
                <a:off x="4836960" y="3916080"/>
                <a:ext cx="660960" cy="506520"/>
              </a:xfrm>
              <a:custGeom>
                <a:avLst/>
                <a:gdLst>
                  <a:gd name="textAreaLeft" fmla="*/ 0 w 660960"/>
                  <a:gd name="textAreaRight" fmla="*/ 662400 w 660960"/>
                  <a:gd name="textAreaTop" fmla="*/ 0 h 506520"/>
                  <a:gd name="textAreaBottom" fmla="*/ 507600 h 506520"/>
                </a:gdLst>
                <a:ahLst/>
                <a:rect l="textAreaLeft" t="textAreaTop" r="textAreaRight" b="textAreaBottom"/>
                <a:pathLst>
                  <a:path w="662273" h="662273">
                    <a:moveTo>
                      <a:pt x="662274" y="256889"/>
                    </a:moveTo>
                    <a:lnTo>
                      <a:pt x="662274" y="662273"/>
                    </a:lnTo>
                    <a:lnTo>
                      <a:pt x="0" y="662273"/>
                    </a:lnTo>
                    <a:lnTo>
                      <a:pt x="0" y="0"/>
                    </a:lnTo>
                    <a:lnTo>
                      <a:pt x="405099" y="0"/>
                    </a:lnTo>
                    <a:cubicBezTo>
                      <a:pt x="366646" y="103565"/>
                      <a:pt x="419424" y="218684"/>
                      <a:pt x="522990" y="257146"/>
                    </a:cubicBezTo>
                    <a:cubicBezTo>
                      <a:pt x="545069" y="265347"/>
                      <a:pt x="568423" y="269576"/>
                      <a:pt x="591979" y="269653"/>
                    </a:cubicBezTo>
                    <a:cubicBezTo>
                      <a:pt x="615992" y="269729"/>
                      <a:pt x="639823" y="265404"/>
                      <a:pt x="662274" y="25688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  <p:sp>
            <p:nvSpPr>
              <p:cNvPr id="509" name="Freeform: Shape 78"/>
              <p:cNvSpPr/>
              <p:nvPr/>
            </p:nvSpPr>
            <p:spPr>
              <a:xfrm>
                <a:off x="5284800" y="3916080"/>
                <a:ext cx="213120" cy="163080"/>
              </a:xfrm>
              <a:custGeom>
                <a:avLst/>
                <a:gdLst>
                  <a:gd name="textAreaLeft" fmla="*/ 0 w 213120"/>
                  <a:gd name="textAreaRight" fmla="*/ 214560 w 213120"/>
                  <a:gd name="textAreaTop" fmla="*/ 0 h 163080"/>
                  <a:gd name="textAreaBottom" fmla="*/ 164160 h 163080"/>
                </a:gdLst>
                <a:ahLst/>
                <a:rect l="textAreaLeft" t="textAreaTop" r="textAreaRight" b="textAreaBottom"/>
                <a:pathLst>
                  <a:path w="214676" h="214641">
                    <a:moveTo>
                      <a:pt x="214677" y="0"/>
                    </a:moveTo>
                    <a:lnTo>
                      <a:pt x="214677" y="196691"/>
                    </a:lnTo>
                    <a:cubicBezTo>
                      <a:pt x="144563" y="235239"/>
                      <a:pt x="56476" y="209655"/>
                      <a:pt x="17928" y="139541"/>
                    </a:cubicBezTo>
                    <a:cubicBezTo>
                      <a:pt x="-5960" y="96098"/>
                      <a:pt x="-5979" y="43453"/>
                      <a:pt x="17891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</p:grpSp>
        <p:sp>
          <p:nvSpPr>
            <p:cNvPr id="510" name="TextBox 149"/>
            <p:cNvSpPr/>
            <p:nvPr/>
          </p:nvSpPr>
          <p:spPr>
            <a:xfrm>
              <a:off x="4500000" y="4829400"/>
              <a:ext cx="3603600" cy="17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ts val="2001"/>
                </a:lnSpc>
                <a:spcBef>
                  <a:spcPts val="850"/>
                </a:spcBef>
                <a:spcAft>
                  <a:spcPts val="850"/>
                </a:spcAft>
              </a:pPr>
              <a:r>
                <a:rPr b="1" lang="en-US" sz="1800" strike="noStrike" u="none">
                  <a:solidFill>
                    <a:srgbClr val="bf0041"/>
                  </a:solidFill>
                  <a:uFillTx/>
                  <a:latin typeface="Montserrat ExtraBold"/>
                </a:rPr>
                <a:t>MVVM Achitecture</a:t>
              </a:r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defTabSz="914400">
                <a:lnSpc>
                  <a:spcPts val="2001"/>
                </a:lnSpc>
              </a:pPr>
              <a:r>
                <a:rPr b="0" lang="en-US" sz="1800" strike="noStrike" u="none">
                  <a:solidFill>
                    <a:srgbClr val="000000"/>
                  </a:solidFill>
                  <a:uFillTx/>
                  <a:latin typeface="Calisto MT"/>
                </a:rPr>
                <a:t>Allows the View to bind directly to properties on the ViewModel, enabling reactive UI updates.​the view model can be tested independently</a:t>
              </a:r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1" name="TextBox 150"/>
            <p:cNvSpPr/>
            <p:nvPr/>
          </p:nvSpPr>
          <p:spPr>
            <a:xfrm>
              <a:off x="4523040" y="4155120"/>
              <a:ext cx="879480" cy="68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900" spc="-4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0</a:t>
              </a:r>
              <a:r>
                <a:rPr b="0" lang="en-US" sz="39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2.</a:t>
              </a:r>
              <a:endParaRPr b="0" lang="en-CA" sz="39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512" name="Group 3"/>
          <p:cNvGrpSpPr/>
          <p:nvPr/>
        </p:nvGrpSpPr>
        <p:grpSpPr>
          <a:xfrm>
            <a:off x="8332200" y="3916080"/>
            <a:ext cx="3603600" cy="2330640"/>
            <a:chOff x="8332200" y="3916080"/>
            <a:chExt cx="3603600" cy="2330640"/>
          </a:xfrm>
        </p:grpSpPr>
        <p:grpSp>
          <p:nvGrpSpPr>
            <p:cNvPr id="513" name="Group 144"/>
            <p:cNvGrpSpPr/>
            <p:nvPr/>
          </p:nvGrpSpPr>
          <p:grpSpPr>
            <a:xfrm>
              <a:off x="8686800" y="3916080"/>
              <a:ext cx="661320" cy="660960"/>
              <a:chOff x="8686800" y="3916080"/>
              <a:chExt cx="661320" cy="660960"/>
            </a:xfrm>
          </p:grpSpPr>
          <p:sp>
            <p:nvSpPr>
              <p:cNvPr id="514" name="Freeform: Shape 106"/>
              <p:cNvSpPr/>
              <p:nvPr/>
            </p:nvSpPr>
            <p:spPr>
              <a:xfrm>
                <a:off x="8686800" y="3916080"/>
                <a:ext cx="660960" cy="660960"/>
              </a:xfrm>
              <a:custGeom>
                <a:avLst/>
                <a:gdLst>
                  <a:gd name="textAreaLeft" fmla="*/ 0 w 660960"/>
                  <a:gd name="textAreaRight" fmla="*/ 662400 w 660960"/>
                  <a:gd name="textAreaTop" fmla="*/ 0 h 660960"/>
                  <a:gd name="textAreaBottom" fmla="*/ 662400 h 660960"/>
                </a:gdLst>
                <a:ahLst/>
                <a:rect l="textAreaLeft" t="textAreaTop" r="textAreaRight" b="textAreaBottom"/>
                <a:pathLst>
                  <a:path w="662368" h="662273">
                    <a:moveTo>
                      <a:pt x="662369" y="256889"/>
                    </a:moveTo>
                    <a:lnTo>
                      <a:pt x="662369" y="662273"/>
                    </a:lnTo>
                    <a:lnTo>
                      <a:pt x="0" y="662273"/>
                    </a:lnTo>
                    <a:lnTo>
                      <a:pt x="0" y="0"/>
                    </a:lnTo>
                    <a:lnTo>
                      <a:pt x="405479" y="0"/>
                    </a:lnTo>
                    <a:cubicBezTo>
                      <a:pt x="366713" y="103108"/>
                      <a:pt x="418862" y="218122"/>
                      <a:pt x="521970" y="256889"/>
                    </a:cubicBezTo>
                    <a:cubicBezTo>
                      <a:pt x="544478" y="265357"/>
                      <a:pt x="568319" y="269672"/>
                      <a:pt x="592360" y="269653"/>
                    </a:cubicBezTo>
                    <a:cubicBezTo>
                      <a:pt x="616278" y="269700"/>
                      <a:pt x="640004" y="265376"/>
                      <a:pt x="662369" y="256889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  <p:sp>
            <p:nvSpPr>
              <p:cNvPr id="515" name="Freeform: Shape 107"/>
              <p:cNvSpPr/>
              <p:nvPr/>
            </p:nvSpPr>
            <p:spPr>
              <a:xfrm>
                <a:off x="9134640" y="3916080"/>
                <a:ext cx="213480" cy="213480"/>
              </a:xfrm>
              <a:custGeom>
                <a:avLst/>
                <a:gdLst>
                  <a:gd name="textAreaLeft" fmla="*/ 0 w 213480"/>
                  <a:gd name="textAreaRight" fmla="*/ 214920 w 213480"/>
                  <a:gd name="textAreaTop" fmla="*/ 0 h 213480"/>
                  <a:gd name="textAreaBottom" fmla="*/ 214920 h 213480"/>
                </a:gdLst>
                <a:ahLst/>
                <a:rect l="textAreaLeft" t="textAreaTop" r="textAreaRight" b="textAreaBottom"/>
                <a:pathLst>
                  <a:path w="214823" h="214788">
                    <a:moveTo>
                      <a:pt x="214823" y="0"/>
                    </a:moveTo>
                    <a:lnTo>
                      <a:pt x="214823" y="196691"/>
                    </a:lnTo>
                    <a:cubicBezTo>
                      <a:pt x="144843" y="235372"/>
                      <a:pt x="56756" y="210007"/>
                      <a:pt x="18075" y="140027"/>
                    </a:cubicBezTo>
                    <a:cubicBezTo>
                      <a:pt x="-6014" y="96460"/>
                      <a:pt x="-6024" y="43577"/>
                      <a:pt x="18037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3efff"/>
                  </a:gs>
                  <a:gs pos="100000">
                    <a:srgbClr val="f5e9fb"/>
                  </a:gs>
                </a:gsLst>
                <a:lin ang="2700000"/>
              </a:gra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uFillTx/>
                  <a:latin typeface="Montserrat"/>
                </a:endParaRPr>
              </a:p>
            </p:txBody>
          </p:sp>
        </p:grpSp>
        <p:sp>
          <p:nvSpPr>
            <p:cNvPr id="516" name="TextBox 152"/>
            <p:cNvSpPr/>
            <p:nvPr/>
          </p:nvSpPr>
          <p:spPr>
            <a:xfrm>
              <a:off x="8332200" y="5006880"/>
              <a:ext cx="3603600" cy="123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283"/>
                </a:spcBef>
                <a:spcAft>
                  <a:spcPts val="283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2200" strike="noStrike" u="none">
                  <a:solidFill>
                    <a:srgbClr val="000000"/>
                  </a:solidFill>
                  <a:uFillTx/>
                  <a:latin typeface="Montserrat ExtraBold"/>
                </a:rPr>
                <a:t>Modularity</a:t>
              </a:r>
              <a:endParaRPr b="0" lang="en-CA" sz="2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Bef>
                  <a:spcPts val="283"/>
                </a:spcBef>
                <a:spcAft>
                  <a:spcPts val="283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2200" strike="noStrike" u="none">
                  <a:solidFill>
                    <a:srgbClr val="000000"/>
                  </a:solidFill>
                  <a:uFillTx/>
                  <a:latin typeface="Montserrat ExtraBold"/>
                </a:rPr>
                <a:t> </a:t>
              </a:r>
              <a:r>
                <a:rPr b="1" lang="en-US" sz="2200" strike="noStrike" u="none">
                  <a:solidFill>
                    <a:srgbClr val="000000"/>
                  </a:solidFill>
                  <a:uFillTx/>
                  <a:latin typeface="Montserrat ExtraBold"/>
                </a:rPr>
                <a:t>Scalability</a:t>
              </a:r>
              <a:endParaRPr b="0" lang="en-CA" sz="220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Bef>
                  <a:spcPts val="283"/>
                </a:spcBef>
                <a:spcAft>
                  <a:spcPts val="283"/>
                </a:spcAft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2200" strike="noStrike" u="none">
                  <a:solidFill>
                    <a:srgbClr val="000000"/>
                  </a:solidFill>
                  <a:uFillTx/>
                  <a:latin typeface="Montserrat ExtraBold"/>
                </a:rPr>
                <a:t> </a:t>
              </a:r>
              <a:r>
                <a:rPr b="1" lang="en-US" sz="2200" strike="noStrike" u="none">
                  <a:solidFill>
                    <a:srgbClr val="000000"/>
                  </a:solidFill>
                  <a:uFillTx/>
                  <a:latin typeface="Montserrat ExtraBold"/>
                </a:rPr>
                <a:t>maintainability</a:t>
              </a:r>
              <a:endParaRPr b="0" lang="en-CA" sz="2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17" name="TextBox 153"/>
            <p:cNvSpPr/>
            <p:nvPr/>
          </p:nvSpPr>
          <p:spPr>
            <a:xfrm>
              <a:off x="8374320" y="4227840"/>
              <a:ext cx="879480" cy="68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900" spc="-4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0</a:t>
              </a:r>
              <a:r>
                <a:rPr b="0" lang="en-US" sz="39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3.</a:t>
              </a:r>
              <a:endParaRPr b="0" lang="en-CA" sz="39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18" name="Freeform: Shape 6"/>
          <p:cNvSpPr/>
          <p:nvPr/>
        </p:nvSpPr>
        <p:spPr>
          <a:xfrm>
            <a:off x="12012480" y="617760"/>
            <a:ext cx="178200" cy="2878920"/>
          </a:xfrm>
          <a:custGeom>
            <a:avLst/>
            <a:gdLst>
              <a:gd name="textAreaLeft" fmla="*/ 0 w 178200"/>
              <a:gd name="textAreaRight" fmla="*/ 179640 w 178200"/>
              <a:gd name="textAreaTop" fmla="*/ 0 h 2878920"/>
              <a:gd name="textAreaBottom" fmla="*/ 2880360 h 2878920"/>
            </a:gdLst>
            <a:ahLst/>
            <a:rect l="textAreaLeft" t="textAreaTop" r="textAreaRight" b="textAreaBottom"/>
            <a:pathLst>
              <a:path w="179641" h="2880360">
                <a:moveTo>
                  <a:pt x="0" y="0"/>
                </a:moveTo>
                <a:lnTo>
                  <a:pt x="179642" y="0"/>
                </a:lnTo>
                <a:lnTo>
                  <a:pt x="179642" y="2880360"/>
                </a:lnTo>
                <a:lnTo>
                  <a:pt x="0" y="2880360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19" name="TextBox 7"/>
          <p:cNvSpPr/>
          <p:nvPr/>
        </p:nvSpPr>
        <p:spPr>
          <a:xfrm>
            <a:off x="6022440" y="2160000"/>
            <a:ext cx="58568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600" strike="noStrike" u="none">
                <a:solidFill>
                  <a:srgbClr val="bf0041"/>
                </a:solidFill>
                <a:uFillTx/>
                <a:latin typeface="Montserrat"/>
              </a:rPr>
              <a:t>Architecture And design</a:t>
            </a:r>
            <a:endParaRPr b="0" lang="en-CA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3600" strike="noStrike" u="none">
                <a:solidFill>
                  <a:srgbClr val="bf0041"/>
                </a:solidFill>
                <a:uFillTx/>
                <a:latin typeface="Montserrat"/>
              </a:rPr>
              <a:t>patterns</a:t>
            </a:r>
            <a:endParaRPr b="0" lang="en-CA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Freeform: Shape 163"/>
          <p:cNvSpPr/>
          <p:nvPr/>
        </p:nvSpPr>
        <p:spPr>
          <a:xfrm>
            <a:off x="11574360" y="0"/>
            <a:ext cx="615960" cy="616320"/>
          </a:xfrm>
          <a:custGeom>
            <a:avLst/>
            <a:gdLst>
              <a:gd name="textAreaLeft" fmla="*/ 0 w 615960"/>
              <a:gd name="textAreaRight" fmla="*/ 617400 w 615960"/>
              <a:gd name="textAreaTop" fmla="*/ 0 h 616320"/>
              <a:gd name="textAreaBottom" fmla="*/ 617760 h 616320"/>
            </a:gdLst>
            <a:ahLst/>
            <a:rect l="textAreaLeft" t="textAreaTop" r="textAreaRight" b="textAreaBottom"/>
            <a:pathLst>
              <a:path w="179641" h="2880360">
                <a:moveTo>
                  <a:pt x="0" y="0"/>
                </a:moveTo>
                <a:lnTo>
                  <a:pt x="179642" y="0"/>
                </a:lnTo>
                <a:lnTo>
                  <a:pt x="179642" y="2880360"/>
                </a:lnTo>
                <a:lnTo>
                  <a:pt x="0" y="2880360"/>
                </a:lnTo>
                <a:close/>
              </a:path>
            </a:pathLst>
          </a:custGeom>
          <a:solidFill>
            <a:schemeClr val="l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733000" cy="32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0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withEffect" fill="hold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5" dur="7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75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7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75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2" presetSubtype="4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3" dur="7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" dur="7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2" presetSubtype="4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7" dur="7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7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2" presetSubtype="4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1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Freeform: Shape 3"/>
          <p:cNvSpPr/>
          <p:nvPr/>
        </p:nvSpPr>
        <p:spPr>
          <a:xfrm>
            <a:off x="8498160" y="3404520"/>
            <a:ext cx="3206880" cy="2643840"/>
          </a:xfrm>
          <a:custGeom>
            <a:avLst/>
            <a:gdLst>
              <a:gd name="textAreaLeft" fmla="*/ 0 w 3206880"/>
              <a:gd name="textAreaRight" fmla="*/ 3208320 w 3206880"/>
              <a:gd name="textAreaTop" fmla="*/ 0 h 2643840"/>
              <a:gd name="textAreaBottom" fmla="*/ 2645280 h 2643840"/>
            </a:gdLst>
            <a:ahLst/>
            <a:rect l="textAreaLeft" t="textAreaTop" r="textAreaRight" b="textAreaBottom"/>
            <a:pathLst>
              <a:path w="2867215" h="2380869">
                <a:moveTo>
                  <a:pt x="0" y="0"/>
                </a:moveTo>
                <a:lnTo>
                  <a:pt x="2867215" y="0"/>
                </a:lnTo>
                <a:lnTo>
                  <a:pt x="2867215" y="2380869"/>
                </a:lnTo>
                <a:lnTo>
                  <a:pt x="0" y="2380869"/>
                </a:lnTo>
                <a:close/>
              </a:path>
            </a:pathLst>
          </a:custGeom>
          <a:gradFill rotWithShape="0">
            <a:gsLst>
              <a:gs pos="0">
                <a:srgbClr val="f6efff"/>
              </a:gs>
              <a:gs pos="88000">
                <a:srgbClr val="f6ebfb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23" name="Freeform: Shape 4"/>
          <p:cNvSpPr/>
          <p:nvPr/>
        </p:nvSpPr>
        <p:spPr>
          <a:xfrm>
            <a:off x="2700000" y="3420000"/>
            <a:ext cx="2966040" cy="2519640"/>
          </a:xfrm>
          <a:custGeom>
            <a:avLst/>
            <a:gdLst>
              <a:gd name="textAreaLeft" fmla="*/ 0 w 2966040"/>
              <a:gd name="textAreaRight" fmla="*/ 2967480 w 2966040"/>
              <a:gd name="textAreaTop" fmla="*/ 0 h 2519640"/>
              <a:gd name="textAreaBottom" fmla="*/ 2521080 h 2519640"/>
            </a:gdLst>
            <a:ahLst/>
            <a:rect l="textAreaLeft" t="textAreaTop" r="textAreaRight" b="textAreaBottom"/>
            <a:pathLst>
              <a:path w="2867215" h="2380869">
                <a:moveTo>
                  <a:pt x="0" y="0"/>
                </a:moveTo>
                <a:lnTo>
                  <a:pt x="2867215" y="0"/>
                </a:lnTo>
                <a:lnTo>
                  <a:pt x="2867215" y="2380869"/>
                </a:lnTo>
                <a:lnTo>
                  <a:pt x="0" y="2380869"/>
                </a:lnTo>
                <a:close/>
              </a:path>
            </a:pathLst>
          </a:custGeom>
          <a:gradFill rotWithShape="0">
            <a:gsLst>
              <a:gs pos="0">
                <a:srgbClr val="f6efff"/>
              </a:gs>
              <a:gs pos="88000">
                <a:srgbClr val="f6ebfb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24" name="TextBox 5"/>
          <p:cNvSpPr/>
          <p:nvPr/>
        </p:nvSpPr>
        <p:spPr>
          <a:xfrm>
            <a:off x="0" y="4126680"/>
            <a:ext cx="27378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"/>
              </a:rPr>
              <a:t>Handles registration, login, session, and user state (Firebase Auth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TextBox 16"/>
          <p:cNvSpPr/>
          <p:nvPr/>
        </p:nvSpPr>
        <p:spPr>
          <a:xfrm>
            <a:off x="180000" y="378000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Authentication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6" name="TextBox 114"/>
          <p:cNvSpPr/>
          <p:nvPr/>
        </p:nvSpPr>
        <p:spPr>
          <a:xfrm>
            <a:off x="2841840" y="4143960"/>
            <a:ext cx="27378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"/>
              </a:rPr>
              <a:t>Allows users to submit new reports with geolocation, images, and categorization; 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7" name="TextBox 115"/>
          <p:cNvSpPr/>
          <p:nvPr/>
        </p:nvSpPr>
        <p:spPr>
          <a:xfrm>
            <a:off x="2652480" y="3504600"/>
            <a:ext cx="3137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Reporting and Notification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TextBox 116"/>
          <p:cNvSpPr/>
          <p:nvPr/>
        </p:nvSpPr>
        <p:spPr>
          <a:xfrm>
            <a:off x="5760000" y="4038120"/>
            <a:ext cx="27378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"/>
              </a:rPr>
              <a:t>Stores reports and road signs in SQLite for offline access and background syncs when online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TextBox 117"/>
          <p:cNvSpPr/>
          <p:nvPr/>
        </p:nvSpPr>
        <p:spPr>
          <a:xfrm>
            <a:off x="5837760" y="367416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Offline sync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0" name="TextBox 118"/>
          <p:cNvSpPr/>
          <p:nvPr/>
        </p:nvSpPr>
        <p:spPr>
          <a:xfrm>
            <a:off x="8575920" y="4038120"/>
            <a:ext cx="361584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Montserrat"/>
              </a:rPr>
              <a:t>Integrates OpenStreetMap (flutter_map), location (Geolocator), and marker clustering. Responsible for showing current position, reported hazards, and alert zones.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TextBox 119"/>
          <p:cNvSpPr/>
          <p:nvPr/>
        </p:nvSpPr>
        <p:spPr>
          <a:xfrm>
            <a:off x="8929800" y="3435840"/>
            <a:ext cx="2737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51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Map and Localization 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2" name="Picture Placeholder 128" descr=""/>
          <p:cNvPicPr/>
          <p:nvPr/>
        </p:nvPicPr>
        <p:blipFill>
          <a:blip r:embed="rId1"/>
          <a:stretch/>
        </p:blipFill>
        <p:spPr>
          <a:xfrm>
            <a:off x="6031800" y="85320"/>
            <a:ext cx="5667480" cy="333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3" name="Freeform: Shape 86"/>
          <p:cNvSpPr/>
          <p:nvPr/>
        </p:nvSpPr>
        <p:spPr>
          <a:xfrm>
            <a:off x="0" y="85320"/>
            <a:ext cx="6057360" cy="3334320"/>
          </a:xfrm>
          <a:custGeom>
            <a:avLst/>
            <a:gdLst>
              <a:gd name="textAreaLeft" fmla="*/ 0 w 6057360"/>
              <a:gd name="textAreaRight" fmla="*/ 6058800 w 6057360"/>
              <a:gd name="textAreaTop" fmla="*/ 0 h 3334320"/>
              <a:gd name="textAreaBottom" fmla="*/ 3335400 h 3334320"/>
            </a:gdLst>
            <a:ahLst/>
            <a:rect l="textAreaLeft" t="textAreaTop" r="textAreaRight" b="textAreaBottom"/>
            <a:pathLst>
              <a:path w="6058757" h="3695509">
                <a:moveTo>
                  <a:pt x="0" y="0"/>
                </a:moveTo>
                <a:lnTo>
                  <a:pt x="6058758" y="0"/>
                </a:lnTo>
                <a:lnTo>
                  <a:pt x="6058758" y="3695510"/>
                </a:lnTo>
                <a:lnTo>
                  <a:pt x="0" y="3695510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34" name="TextBox 87"/>
          <p:cNvSpPr/>
          <p:nvPr/>
        </p:nvSpPr>
        <p:spPr>
          <a:xfrm>
            <a:off x="851040" y="1470600"/>
            <a:ext cx="43567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Montserrat ExtraBold"/>
              </a:rPr>
              <a:t>Feature of the </a:t>
            </a:r>
            <a:endParaRPr b="0" lang="en-CA" sz="4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Montserrat ExtraBold"/>
              </a:rPr>
              <a:t>CM RoadEye</a:t>
            </a:r>
            <a:endParaRPr b="0" lang="en-CA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180000" y="5580360"/>
            <a:ext cx="21596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Other features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42480" y="5940000"/>
            <a:ext cx="773964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CA" sz="2200" strike="noStrike" u="none">
                <a:solidFill>
                  <a:srgbClr val="800000"/>
                </a:solidFill>
                <a:uFillTx/>
                <a:latin typeface="Arial"/>
              </a:rPr>
              <a:t>Settings for : </a:t>
            </a: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app preferences (shared_preferences</a:t>
            </a:r>
            <a:r>
              <a:rPr b="1" lang="en-CA" sz="1800" strike="noStrike" u="none">
                <a:solidFill>
                  <a:srgbClr val="000000"/>
                </a:solidFill>
                <a:uFillTx/>
                <a:latin typeface="Arial"/>
              </a:rPr>
              <a:t>)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-37080" y="6336720"/>
            <a:ext cx="1183716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CA" sz="2000" strike="noStrike" u="none">
                <a:solidFill>
                  <a:srgbClr val="800000"/>
                </a:solidFill>
                <a:uFillTx/>
                <a:latin typeface="Arial"/>
              </a:rPr>
              <a:t>Notification module </a:t>
            </a:r>
            <a:r>
              <a:rPr b="1" lang="en-CA" sz="1800" strike="noStrike" u="none">
                <a:solidFill>
                  <a:srgbClr val="800000"/>
                </a:solidFill>
                <a:uFillTx/>
                <a:latin typeface="Arial"/>
              </a:rPr>
              <a:t>:</a:t>
            </a:r>
            <a:r>
              <a:rPr b="1" lang="en-CA" sz="1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CA" sz="1600" strike="noStrike" u="none">
                <a:solidFill>
                  <a:srgbClr val="000000"/>
                </a:solidFill>
                <a:uFillTx/>
                <a:latin typeface="Arial"/>
              </a:rPr>
              <a:t>Manages push notifications (Firebase Messaging/onesignal), alert banners, and in-app updates.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7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2" presetSubtype="8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3" dur="7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7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7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75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3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4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7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75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3" dur="7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4" dur="7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7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3" dur="7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4" dur="7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7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7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75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Box 24"/>
          <p:cNvSpPr/>
          <p:nvPr/>
        </p:nvSpPr>
        <p:spPr>
          <a:xfrm>
            <a:off x="5508000" y="5400000"/>
            <a:ext cx="295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bf0041"/>
                </a:solidFill>
                <a:uFillTx/>
                <a:latin typeface="Montserrat ExtraBold"/>
              </a:rPr>
              <a:t>Login screen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9" name="TextBox 108"/>
          <p:cNvSpPr/>
          <p:nvPr/>
        </p:nvSpPr>
        <p:spPr>
          <a:xfrm>
            <a:off x="5760000" y="5940000"/>
            <a:ext cx="575964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Montserrat"/>
              </a:rPr>
              <a:t>Registration/login, validation, persistent session.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0" name="TextBox 113"/>
          <p:cNvSpPr/>
          <p:nvPr/>
        </p:nvSpPr>
        <p:spPr>
          <a:xfrm>
            <a:off x="8820000" y="5395320"/>
            <a:ext cx="295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bf0041"/>
                </a:solidFill>
                <a:uFillTx/>
                <a:latin typeface="Montserrat ExtraBold"/>
              </a:rPr>
              <a:t>Register screen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1" name="TextBox 117"/>
          <p:cNvSpPr/>
          <p:nvPr/>
        </p:nvSpPr>
        <p:spPr>
          <a:xfrm>
            <a:off x="329400" y="1080000"/>
            <a:ext cx="4798800" cy="11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2801"/>
              </a:lnSpc>
            </a:pPr>
            <a:r>
              <a:rPr b="1" lang="en-US" sz="3200" strike="noStrike" u="none">
                <a:solidFill>
                  <a:srgbClr val="800000"/>
                </a:solidFill>
                <a:uFillTx/>
                <a:latin typeface="Montserrat"/>
              </a:rPr>
              <a:t>User Interface </a:t>
            </a:r>
            <a:br>
              <a:rPr sz="3200"/>
            </a:br>
            <a:r>
              <a:rPr b="1" lang="en-US" sz="3200" strike="noStrike" u="none">
                <a:solidFill>
                  <a:srgbClr val="800000"/>
                </a:solidFill>
                <a:uFillTx/>
                <a:latin typeface="Montserrat"/>
              </a:rPr>
              <a:t>Implementation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1" lang="en-US" sz="3200" strike="noStrike" u="none">
                <a:solidFill>
                  <a:srgbClr val="800000"/>
                </a:solidFill>
                <a:uFillTx/>
                <a:latin typeface="Montserrat"/>
              </a:rPr>
              <a:t>And  Their Interaction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2" name="Picture Placeholder 119" descr=""/>
          <p:cNvPicPr/>
          <p:nvPr/>
        </p:nvPicPr>
        <p:blipFill>
          <a:blip r:embed="rId1"/>
          <a:stretch/>
        </p:blipFill>
        <p:spPr>
          <a:xfrm>
            <a:off x="8909280" y="638640"/>
            <a:ext cx="2711520" cy="475632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pic>
        <p:nvPicPr>
          <p:cNvPr id="543" name="Picture Placeholder 120" descr=""/>
          <p:cNvPicPr/>
          <p:nvPr/>
        </p:nvPicPr>
        <p:blipFill>
          <a:blip r:embed="rId3"/>
          <a:stretch/>
        </p:blipFill>
        <p:spPr>
          <a:xfrm>
            <a:off x="5748120" y="360000"/>
            <a:ext cx="2711520" cy="494100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</p:pic>
      <p:sp>
        <p:nvSpPr>
          <p:cNvPr id="544" name="Freeform: Shape 53"/>
          <p:cNvSpPr/>
          <p:nvPr/>
        </p:nvSpPr>
        <p:spPr>
          <a:xfrm>
            <a:off x="0" y="4140000"/>
            <a:ext cx="5127840" cy="2716560"/>
          </a:xfrm>
          <a:custGeom>
            <a:avLst/>
            <a:gdLst>
              <a:gd name="textAreaLeft" fmla="*/ 0 w 5127840"/>
              <a:gd name="textAreaRight" fmla="*/ 5129280 w 5127840"/>
              <a:gd name="textAreaTop" fmla="*/ 0 h 2716560"/>
              <a:gd name="textAreaBottom" fmla="*/ 2717640 h 2716560"/>
            </a:gdLst>
            <a:ahLst/>
            <a:rect l="textAreaLeft" t="textAreaTop" r="textAreaRight" b="textAreaBottom"/>
            <a:pathLst>
              <a:path w="5129403" h="3103435">
                <a:moveTo>
                  <a:pt x="0" y="0"/>
                </a:moveTo>
                <a:lnTo>
                  <a:pt x="5129403" y="0"/>
                </a:lnTo>
                <a:lnTo>
                  <a:pt x="5129403" y="3103436"/>
                </a:lnTo>
                <a:lnTo>
                  <a:pt x="0" y="3103436"/>
                </a:lnTo>
                <a:close/>
              </a:path>
            </a:pathLst>
          </a:custGeom>
          <a:gradFill rotWithShape="0">
            <a:gsLst>
              <a:gs pos="0">
                <a:srgbClr val="cc0000"/>
              </a:gs>
              <a:gs pos="100000">
                <a:srgbClr val="4d0000"/>
              </a:gs>
            </a:gsLst>
            <a:lin ang="1092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Montserrat"/>
            </a:endParaRPr>
          </a:p>
        </p:txBody>
      </p:sp>
      <p:sp>
        <p:nvSpPr>
          <p:cNvPr id="545" name="TextBox 85"/>
          <p:cNvSpPr/>
          <p:nvPr/>
        </p:nvSpPr>
        <p:spPr>
          <a:xfrm>
            <a:off x="329400" y="4636080"/>
            <a:ext cx="4616280" cy="15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Montserrat ExtraBold"/>
              </a:rPr>
              <a:t>User Login Screen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Montserrat ExtraBold"/>
              </a:rPr>
              <a:t>	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Montserrat ExtraBold"/>
              </a:rPr>
              <a:t>	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Montserrat ExtraBold"/>
              </a:rPr>
              <a:t>&amp;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Montserrat ExtraBold"/>
              </a:rPr>
              <a:t>User Register Screen</a:t>
            </a:r>
            <a:endParaRPr b="0" lang="en-CA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6" name="Freeform: Shape 121"/>
          <p:cNvSpPr/>
          <p:nvPr/>
        </p:nvSpPr>
        <p:spPr>
          <a:xfrm>
            <a:off x="5454720" y="0"/>
            <a:ext cx="6437520" cy="625680"/>
          </a:xfrm>
          <a:custGeom>
            <a:avLst/>
            <a:gdLst>
              <a:gd name="textAreaLeft" fmla="*/ 0 w 6437520"/>
              <a:gd name="textAreaRight" fmla="*/ 6438960 w 6437520"/>
              <a:gd name="textAreaTop" fmla="*/ 0 h 625680"/>
              <a:gd name="textAreaBottom" fmla="*/ 627120 h 625680"/>
            </a:gdLst>
            <a:ahLst/>
            <a:rect l="textAreaLeft" t="textAreaTop" r="textAreaRight" b="textAreaBottom"/>
            <a:pathLst>
              <a:path w="5129403" h="3103435">
                <a:moveTo>
                  <a:pt x="0" y="0"/>
                </a:moveTo>
                <a:lnTo>
                  <a:pt x="5129403" y="0"/>
                </a:lnTo>
                <a:lnTo>
                  <a:pt x="5129403" y="3103436"/>
                </a:lnTo>
                <a:lnTo>
                  <a:pt x="0" y="3103436"/>
                </a:lnTo>
                <a:close/>
              </a:path>
            </a:pathLst>
          </a:custGeom>
          <a:solidFill>
            <a:schemeClr val="l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0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5" dur="7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7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7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75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42">
                                  <p:stCondLst>
                                    <p:cond delay="6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42">
                                  <p:stCondLst>
                                    <p:cond delay="6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42">
                                  <p:stCondLst>
                                    <p:cond delay="7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42">
                                  <p:stCondLst>
                                    <p:cond delay="1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4"/>
          <p:cNvSpPr/>
          <p:nvPr/>
        </p:nvSpPr>
        <p:spPr>
          <a:xfrm>
            <a:off x="6398640" y="1229400"/>
            <a:ext cx="503352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900" strike="noStrike" u="none">
                <a:solidFill>
                  <a:srgbClr val="800000"/>
                </a:solidFill>
                <a:uFillTx/>
                <a:latin typeface="Montserrat ExtraBold"/>
              </a:rPr>
              <a:t>Dashboard Interface</a:t>
            </a:r>
            <a:endParaRPr b="0" lang="en-CA" sz="3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TextBox 28"/>
          <p:cNvSpPr/>
          <p:nvPr/>
        </p:nvSpPr>
        <p:spPr>
          <a:xfrm>
            <a:off x="6660000" y="1913400"/>
            <a:ext cx="5033520" cy="14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ts val="2200"/>
              </a:lnSpc>
              <a:buClr>
                <a:srgbClr val="3b3838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Map view showing user position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ts val="2200"/>
              </a:lnSpc>
              <a:buClr>
                <a:srgbClr val="3b3838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Report button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ts val="2200"/>
              </a:lnSpc>
              <a:buClr>
                <a:srgbClr val="3b3838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Notification button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ts val="2200"/>
              </a:lnSpc>
              <a:buClr>
                <a:srgbClr val="3b3838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Zoom to location button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defTabSz="914400">
              <a:lnSpc>
                <a:spcPts val="2200"/>
              </a:lnSpc>
              <a:buClr>
                <a:srgbClr val="3b3838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ontserrat"/>
              </a:rPr>
              <a:t>Sign library button</a:t>
            </a:r>
            <a:endParaRPr b="0" lang="en-CA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49" name="Group 1"/>
          <p:cNvGrpSpPr/>
          <p:nvPr/>
        </p:nvGrpSpPr>
        <p:grpSpPr>
          <a:xfrm>
            <a:off x="6923880" y="3396960"/>
            <a:ext cx="4055400" cy="727920"/>
            <a:chOff x="6923880" y="3396960"/>
            <a:chExt cx="4055400" cy="727920"/>
          </a:xfrm>
        </p:grpSpPr>
        <p:sp>
          <p:nvSpPr>
            <p:cNvPr id="550" name="Rectangle: Rounded Corners 59"/>
            <p:cNvSpPr/>
            <p:nvPr/>
          </p:nvSpPr>
          <p:spPr>
            <a:xfrm>
              <a:off x="6923880" y="3396960"/>
              <a:ext cx="4055400" cy="714960"/>
            </a:xfrm>
            <a:prstGeom prst="roundRect">
              <a:avLst>
                <a:gd name="adj" fmla="val 10166"/>
              </a:avLst>
            </a:prstGeom>
            <a:solidFill>
              <a:srgbClr val="ffffff"/>
            </a:solidFill>
            <a:ln w="9360">
              <a:noFill/>
            </a:ln>
            <a:effectLst>
              <a:outerShdw dist="0" dir="0" blurRad="152280" rotWithShape="0">
                <a:srgbClr val="000000">
                  <a:alpha val="6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51" name="TextBox 60"/>
            <p:cNvSpPr/>
            <p:nvPr/>
          </p:nvSpPr>
          <p:spPr>
            <a:xfrm>
              <a:off x="7090920" y="3691800"/>
              <a:ext cx="3736080" cy="3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2" name="TextBox 78"/>
            <p:cNvSpPr/>
            <p:nvPr/>
          </p:nvSpPr>
          <p:spPr>
            <a:xfrm>
              <a:off x="7629120" y="3546720"/>
              <a:ext cx="3197880" cy="57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3200" strike="noStrike" u="none">
                  <a:solidFill>
                    <a:srgbClr val="800000"/>
                  </a:solidFill>
                  <a:uFillTx/>
                  <a:latin typeface="Montserrat ExtraBold"/>
                </a:rPr>
                <a:t>How it works</a:t>
              </a:r>
              <a:endParaRPr b="0" lang="en-CA" sz="32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553" name="TextBox 86"/>
            <p:cNvSpPr/>
            <p:nvPr/>
          </p:nvSpPr>
          <p:spPr>
            <a:xfrm>
              <a:off x="7084440" y="3494520"/>
              <a:ext cx="482400" cy="22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endParaRPr b="0" lang="en-CA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554" name="Freeform: Shape 88"/>
          <p:cNvSpPr/>
          <p:nvPr/>
        </p:nvSpPr>
        <p:spPr>
          <a:xfrm>
            <a:off x="11846160" y="3789000"/>
            <a:ext cx="344160" cy="1737000"/>
          </a:xfrm>
          <a:custGeom>
            <a:avLst/>
            <a:gdLst>
              <a:gd name="textAreaLeft" fmla="*/ 0 w 344160"/>
              <a:gd name="textAreaRight" fmla="*/ 345600 w 344160"/>
              <a:gd name="textAreaTop" fmla="*/ 0 h 1737000"/>
              <a:gd name="textAreaBottom" fmla="*/ 1738440 h 1737000"/>
            </a:gdLst>
            <a:ahLst/>
            <a:rect l="textAreaLeft" t="textAreaTop" r="textAreaRight" b="textAreaBottom"/>
            <a:pathLst>
              <a:path w="345662" h="1738598">
                <a:moveTo>
                  <a:pt x="345663" y="1739333"/>
                </a:moveTo>
                <a:lnTo>
                  <a:pt x="238125" y="1739333"/>
                </a:lnTo>
                <a:cubicBezTo>
                  <a:pt x="106585" y="1739333"/>
                  <a:pt x="0" y="1632720"/>
                  <a:pt x="0" y="1501208"/>
                </a:cubicBezTo>
                <a:lnTo>
                  <a:pt x="0" y="238860"/>
                </a:lnTo>
                <a:cubicBezTo>
                  <a:pt x="0" y="107348"/>
                  <a:pt x="106585" y="735"/>
                  <a:pt x="238125" y="735"/>
                </a:cubicBezTo>
                <a:lnTo>
                  <a:pt x="345663" y="735"/>
                </a:lnTo>
                <a:close/>
              </a:path>
            </a:pathLst>
          </a:cu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55" name="Rectangle: Rounded Corners 89"/>
          <p:cNvSpPr/>
          <p:nvPr/>
        </p:nvSpPr>
        <p:spPr>
          <a:xfrm>
            <a:off x="2254320" y="6336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cc0000"/>
              </a:gs>
              <a:gs pos="100000">
                <a:srgbClr val="80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56" name="TextBox 90"/>
          <p:cNvSpPr/>
          <p:nvPr/>
        </p:nvSpPr>
        <p:spPr>
          <a:xfrm>
            <a:off x="2387160" y="710280"/>
            <a:ext cx="342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A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7" name="TextBox 91"/>
          <p:cNvSpPr/>
          <p:nvPr/>
        </p:nvSpPr>
        <p:spPr>
          <a:xfrm>
            <a:off x="465120" y="1291680"/>
            <a:ext cx="24858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geofencing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8" name="TextBox 98"/>
          <p:cNvSpPr/>
          <p:nvPr/>
        </p:nvSpPr>
        <p:spPr>
          <a:xfrm>
            <a:off x="465120" y="159732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Montserrat"/>
              </a:rPr>
              <a:t>Detect all road sign and hazard report around user location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9" name="Rectangle: Rounded Corners 151"/>
          <p:cNvSpPr/>
          <p:nvPr/>
        </p:nvSpPr>
        <p:spPr>
          <a:xfrm>
            <a:off x="2254320" y="25614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60" name="TextBox 152"/>
          <p:cNvSpPr/>
          <p:nvPr/>
        </p:nvSpPr>
        <p:spPr>
          <a:xfrm>
            <a:off x="2385720" y="2638080"/>
            <a:ext cx="345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B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TextBox 153"/>
          <p:cNvSpPr/>
          <p:nvPr/>
        </p:nvSpPr>
        <p:spPr>
          <a:xfrm>
            <a:off x="0" y="3219480"/>
            <a:ext cx="2950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Map view and overlay icon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2" name="TextBox 154"/>
          <p:cNvSpPr/>
          <p:nvPr/>
        </p:nvSpPr>
        <p:spPr>
          <a:xfrm>
            <a:off x="465120" y="3525120"/>
            <a:ext cx="24858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Map display and icon with pop makers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3" name="Rectangle: Rounded Corners 156"/>
          <p:cNvSpPr/>
          <p:nvPr/>
        </p:nvSpPr>
        <p:spPr>
          <a:xfrm>
            <a:off x="2254320" y="4489200"/>
            <a:ext cx="608400" cy="552240"/>
          </a:xfrm>
          <a:prstGeom prst="roundRect">
            <a:avLst>
              <a:gd name="adj" fmla="val 18388"/>
            </a:avLst>
          </a:prstGeom>
          <a:gradFill rotWithShape="0">
            <a:gsLst>
              <a:gs pos="0">
                <a:srgbClr val="bf0000"/>
              </a:gs>
              <a:gs pos="100000">
                <a:srgbClr val="4d0000"/>
              </a:gs>
            </a:gsLst>
            <a:lin ang="10920000"/>
          </a:gradFill>
          <a:ln w="9360">
            <a:noFill/>
          </a:ln>
          <a:effectLst>
            <a:outerShdw dist="0" dir="0" blurRad="152280" rotWithShape="0">
              <a:srgbClr val="000000">
                <a:alpha val="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64" name="TextBox 157"/>
          <p:cNvSpPr/>
          <p:nvPr/>
        </p:nvSpPr>
        <p:spPr>
          <a:xfrm>
            <a:off x="2387880" y="4566240"/>
            <a:ext cx="340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fdfdfd"/>
                </a:solidFill>
                <a:uFillTx/>
                <a:latin typeface="Montserrat ExtraBold"/>
              </a:rPr>
              <a:t>C</a:t>
            </a:r>
            <a:endParaRPr b="0" lang="en-CA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5" name="TextBox 158"/>
          <p:cNvSpPr/>
          <p:nvPr/>
        </p:nvSpPr>
        <p:spPr>
          <a:xfrm>
            <a:off x="0" y="5147640"/>
            <a:ext cx="295092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1650" spc="-17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 ExtraBold"/>
              </a:rPr>
              <a:t>Alert banner and notification filter</a:t>
            </a:r>
            <a:endParaRPr b="0" lang="en-CA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6" name="TextBox 159"/>
          <p:cNvSpPr/>
          <p:nvPr/>
        </p:nvSpPr>
        <p:spPr>
          <a:xfrm>
            <a:off x="360000" y="5580000"/>
            <a:ext cx="2485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ts val="1800"/>
              </a:lnSpc>
            </a:pPr>
            <a:r>
              <a:rPr b="0" lang="en-US" sz="1400" strike="noStrike" u="none">
                <a:solidFill>
                  <a:schemeClr val="lt2">
                    <a:lumMod val="25000"/>
                  </a:schemeClr>
                </a:solidFill>
                <a:uFillTx/>
                <a:latin typeface="Montserrat"/>
              </a:rPr>
              <a:t>At the bottom of the screen show current notification closest to user</a:t>
            </a:r>
            <a:endParaRPr b="0" lang="en-CA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7" name="Picture Placeholder 162" descr=""/>
          <p:cNvPicPr/>
          <p:nvPr/>
        </p:nvPicPr>
        <p:blipFill>
          <a:blip r:embed="rId1"/>
          <a:stretch/>
        </p:blipFill>
        <p:spPr>
          <a:xfrm>
            <a:off x="3338280" y="585000"/>
            <a:ext cx="2693520" cy="569808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</p:pic>
      <p:grpSp>
        <p:nvGrpSpPr>
          <p:cNvPr id="568" name="Graphic 2"/>
          <p:cNvGrpSpPr/>
          <p:nvPr/>
        </p:nvGrpSpPr>
        <p:grpSpPr>
          <a:xfrm>
            <a:off x="3238200" y="512280"/>
            <a:ext cx="2895480" cy="5832360"/>
            <a:chOff x="3238200" y="512280"/>
            <a:chExt cx="2895480" cy="5832360"/>
          </a:xfrm>
        </p:grpSpPr>
        <p:sp>
          <p:nvSpPr>
            <p:cNvPr id="569" name="Freeform: Shape 7"/>
            <p:cNvSpPr/>
            <p:nvPr/>
          </p:nvSpPr>
          <p:spPr>
            <a:xfrm>
              <a:off x="3238200" y="1680120"/>
              <a:ext cx="30600" cy="1875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187560"/>
                <a:gd name="textAreaBottom" fmla="*/ 189000 h 187560"/>
              </a:gdLst>
              <a:ahLst/>
              <a:rect l="textAreaLeft" t="textAreaTop" r="textAreaRight" b="textAreaBottom"/>
              <a:pathLst>
                <a:path w="32194" h="189166">
                  <a:moveTo>
                    <a:pt x="32195" y="189901"/>
                  </a:moveTo>
                  <a:lnTo>
                    <a:pt x="10763" y="189901"/>
                  </a:lnTo>
                  <a:cubicBezTo>
                    <a:pt x="4839" y="189854"/>
                    <a:pt x="48" y="185063"/>
                    <a:pt x="0" y="17913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70" name="Freeform: Shape 8"/>
            <p:cNvSpPr/>
            <p:nvPr/>
          </p:nvSpPr>
          <p:spPr>
            <a:xfrm>
              <a:off x="3238200" y="2075400"/>
              <a:ext cx="30600" cy="45108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1080"/>
                <a:gd name="textAreaBottom" fmla="*/ 452520 h 451080"/>
              </a:gdLst>
              <a:ahLst/>
              <a:rect l="textAreaLeft" t="textAreaTop" r="textAreaRight" b="textAreaBottom"/>
              <a:pathLst>
                <a:path w="32194" h="452532">
                  <a:moveTo>
                    <a:pt x="32195" y="453268"/>
                  </a:moveTo>
                  <a:lnTo>
                    <a:pt x="10763" y="453268"/>
                  </a:lnTo>
                  <a:cubicBezTo>
                    <a:pt x="4820" y="453268"/>
                    <a:pt x="0" y="448448"/>
                    <a:pt x="0" y="442505"/>
                  </a:cubicBezTo>
                  <a:lnTo>
                    <a:pt x="0" y="11403"/>
                  </a:lnTo>
                  <a:cubicBezTo>
                    <a:pt x="48" y="5498"/>
                    <a:pt x="4858" y="735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71" name="Freeform: Shape 9"/>
            <p:cNvSpPr/>
            <p:nvPr/>
          </p:nvSpPr>
          <p:spPr>
            <a:xfrm>
              <a:off x="3238560" y="2663640"/>
              <a:ext cx="30600" cy="45072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450720"/>
                <a:gd name="textAreaBottom" fmla="*/ 452160 h 450720"/>
              </a:gdLst>
              <a:ahLst/>
              <a:rect l="textAreaLeft" t="textAreaTop" r="textAreaRight" b="textAreaBottom"/>
              <a:pathLst>
                <a:path w="32194" h="452151">
                  <a:moveTo>
                    <a:pt x="31909" y="452887"/>
                  </a:moveTo>
                  <a:lnTo>
                    <a:pt x="10478" y="452887"/>
                  </a:lnTo>
                  <a:cubicBezTo>
                    <a:pt x="4753" y="452734"/>
                    <a:pt x="152" y="448134"/>
                    <a:pt x="0" y="442409"/>
                  </a:cubicBezTo>
                  <a:lnTo>
                    <a:pt x="0" y="11498"/>
                  </a:lnTo>
                  <a:cubicBezTo>
                    <a:pt x="48" y="5574"/>
                    <a:pt x="4839" y="783"/>
                    <a:pt x="10763" y="735"/>
                  </a:cubicBezTo>
                  <a:lnTo>
                    <a:pt x="32195" y="735"/>
                  </a:ln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72" name="Freeform: Shape 10"/>
            <p:cNvSpPr/>
            <p:nvPr/>
          </p:nvSpPr>
          <p:spPr>
            <a:xfrm>
              <a:off x="6103080" y="2429640"/>
              <a:ext cx="30600" cy="69264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2099" h="694182">
                  <a:moveTo>
                    <a:pt x="21431" y="694917"/>
                  </a:moveTo>
                  <a:lnTo>
                    <a:pt x="0" y="694917"/>
                  </a:lnTo>
                  <a:lnTo>
                    <a:pt x="0" y="735"/>
                  </a:lnTo>
                  <a:lnTo>
                    <a:pt x="21431" y="735"/>
                  </a:lnTo>
                  <a:cubicBezTo>
                    <a:pt x="27327" y="735"/>
                    <a:pt x="32099" y="5507"/>
                    <a:pt x="32099" y="11403"/>
                  </a:cubicBezTo>
                  <a:lnTo>
                    <a:pt x="32099" y="684154"/>
                  </a:lnTo>
                  <a:cubicBezTo>
                    <a:pt x="32147" y="690050"/>
                    <a:pt x="27423" y="694860"/>
                    <a:pt x="21527" y="694917"/>
                  </a:cubicBezTo>
                  <a:cubicBezTo>
                    <a:pt x="21498" y="694917"/>
                    <a:pt x="21460" y="694917"/>
                    <a:pt x="21431" y="69491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73" name="Freeform: Shape 11"/>
            <p:cNvSpPr/>
            <p:nvPr/>
          </p:nvSpPr>
          <p:spPr>
            <a:xfrm>
              <a:off x="6103440" y="3248280"/>
              <a:ext cx="29160" cy="692640"/>
            </a:xfrm>
            <a:custGeom>
              <a:avLst/>
              <a:gdLst>
                <a:gd name="textAreaLeft" fmla="*/ 0 w 29160"/>
                <a:gd name="textAreaRight" fmla="*/ 30600 w 29160"/>
                <a:gd name="textAreaTop" fmla="*/ 0 h 692640"/>
                <a:gd name="textAreaBottom" fmla="*/ 694080 h 692640"/>
              </a:gdLst>
              <a:ahLst/>
              <a:rect l="textAreaLeft" t="textAreaTop" r="textAreaRight" b="textAreaBottom"/>
              <a:pathLst>
                <a:path w="30670" h="693991">
                  <a:moveTo>
                    <a:pt x="19716" y="694727"/>
                  </a:moveTo>
                  <a:lnTo>
                    <a:pt x="0" y="694727"/>
                  </a:lnTo>
                  <a:lnTo>
                    <a:pt x="0" y="736"/>
                  </a:lnTo>
                  <a:lnTo>
                    <a:pt x="19716" y="736"/>
                  </a:lnTo>
                  <a:cubicBezTo>
                    <a:pt x="25603" y="678"/>
                    <a:pt x="30461" y="5327"/>
                    <a:pt x="30670" y="11213"/>
                  </a:cubicBezTo>
                  <a:lnTo>
                    <a:pt x="30670" y="683964"/>
                  </a:lnTo>
                  <a:cubicBezTo>
                    <a:pt x="30670" y="689907"/>
                    <a:pt x="25851" y="694727"/>
                    <a:pt x="19907" y="694727"/>
                  </a:cubicBezTo>
                  <a:cubicBezTo>
                    <a:pt x="19840" y="694727"/>
                    <a:pt x="19783" y="694727"/>
                    <a:pt x="19716" y="694727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  <p:sp>
          <p:nvSpPr>
            <p:cNvPr id="574" name="Freeform: Shape 12"/>
            <p:cNvSpPr/>
            <p:nvPr/>
          </p:nvSpPr>
          <p:spPr>
            <a:xfrm>
              <a:off x="3270600" y="512280"/>
              <a:ext cx="2831040" cy="5832360"/>
            </a:xfrm>
            <a:custGeom>
              <a:avLst/>
              <a:gdLst>
                <a:gd name="textAreaLeft" fmla="*/ 0 w 2831040"/>
                <a:gd name="textAreaRight" fmla="*/ 2832480 w 2831040"/>
                <a:gd name="textAreaTop" fmla="*/ 0 h 5832360"/>
                <a:gd name="textAreaBottom" fmla="*/ 5833800 h 5832360"/>
              </a:gdLst>
              <a:ahLst/>
              <a:rect l="textAreaLeft" t="textAreaTop" r="textAreaRight" b="textAreaBottom"/>
              <a:pathLst>
                <a:path w="2832544" h="5833681">
                  <a:moveTo>
                    <a:pt x="2403920" y="5834417"/>
                  </a:moveTo>
                  <a:lnTo>
                    <a:pt x="428625" y="5834417"/>
                  </a:lnTo>
                  <a:cubicBezTo>
                    <a:pt x="191900" y="5834417"/>
                    <a:pt x="0" y="5642515"/>
                    <a:pt x="0" y="5405792"/>
                  </a:cubicBezTo>
                  <a:lnTo>
                    <a:pt x="0" y="429360"/>
                  </a:lnTo>
                  <a:cubicBezTo>
                    <a:pt x="0" y="192635"/>
                    <a:pt x="191900" y="735"/>
                    <a:pt x="428625" y="735"/>
                  </a:cubicBezTo>
                  <a:lnTo>
                    <a:pt x="2403920" y="735"/>
                  </a:lnTo>
                  <a:cubicBezTo>
                    <a:pt x="2640645" y="735"/>
                    <a:pt x="2832545" y="192635"/>
                    <a:pt x="2832545" y="429360"/>
                  </a:cubicBezTo>
                  <a:lnTo>
                    <a:pt x="2832545" y="5405601"/>
                  </a:lnTo>
                  <a:cubicBezTo>
                    <a:pt x="2832649" y="5642324"/>
                    <a:pt x="2640835" y="5834311"/>
                    <a:pt x="2404110" y="5834417"/>
                  </a:cubicBezTo>
                  <a:cubicBezTo>
                    <a:pt x="2404044" y="5834417"/>
                    <a:pt x="2403987" y="5834417"/>
                    <a:pt x="2403920" y="5834417"/>
                  </a:cubicBezTo>
                  <a:close/>
                  <a:moveTo>
                    <a:pt x="2382488" y="75506"/>
                  </a:moveTo>
                  <a:lnTo>
                    <a:pt x="2098072" y="75506"/>
                  </a:lnTo>
                  <a:lnTo>
                    <a:pt x="2098072" y="144372"/>
                  </a:lnTo>
                  <a:cubicBezTo>
                    <a:pt x="2098072" y="233174"/>
                    <a:pt x="2026092" y="305154"/>
                    <a:pt x="1937290" y="305154"/>
                  </a:cubicBezTo>
                  <a:lnTo>
                    <a:pt x="904780" y="305154"/>
                  </a:lnTo>
                  <a:cubicBezTo>
                    <a:pt x="815969" y="305154"/>
                    <a:pt x="743950" y="233183"/>
                    <a:pt x="743903" y="144372"/>
                  </a:cubicBezTo>
                  <a:lnTo>
                    <a:pt x="743903" y="75506"/>
                  </a:lnTo>
                  <a:lnTo>
                    <a:pt x="450152" y="75506"/>
                  </a:lnTo>
                  <a:cubicBezTo>
                    <a:pt x="242888" y="75506"/>
                    <a:pt x="74867" y="243527"/>
                    <a:pt x="74867" y="450791"/>
                  </a:cubicBezTo>
                  <a:lnTo>
                    <a:pt x="74867" y="5384646"/>
                  </a:lnTo>
                  <a:cubicBezTo>
                    <a:pt x="74867" y="5591910"/>
                    <a:pt x="242888" y="5759931"/>
                    <a:pt x="450152" y="5759931"/>
                  </a:cubicBezTo>
                  <a:lnTo>
                    <a:pt x="2382488" y="5759931"/>
                  </a:lnTo>
                  <a:cubicBezTo>
                    <a:pt x="2589705" y="5759931"/>
                    <a:pt x="2757678" y="5591953"/>
                    <a:pt x="2757678" y="5384741"/>
                  </a:cubicBezTo>
                  <a:cubicBezTo>
                    <a:pt x="2757678" y="5384713"/>
                    <a:pt x="2757678" y="5384675"/>
                    <a:pt x="2757678" y="5384646"/>
                  </a:cubicBezTo>
                  <a:lnTo>
                    <a:pt x="2757678" y="450696"/>
                  </a:lnTo>
                  <a:cubicBezTo>
                    <a:pt x="2757678" y="243480"/>
                    <a:pt x="2589705" y="75506"/>
                    <a:pt x="2382488" y="75506"/>
                  </a:cubicBezTo>
                  <a:close/>
                </a:path>
              </a:pathLst>
            </a:custGeom>
            <a:solidFill>
              <a:srgbClr val="23232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Montserrat"/>
              </a:endParaRPr>
            </a:p>
          </p:txBody>
        </p:sp>
      </p:grpSp>
      <p:sp>
        <p:nvSpPr>
          <p:cNvPr id="575" name="Freeform: Shape 5"/>
          <p:cNvSpPr/>
          <p:nvPr/>
        </p:nvSpPr>
        <p:spPr>
          <a:xfrm>
            <a:off x="6986520" y="3420000"/>
            <a:ext cx="572760" cy="703440"/>
          </a:xfrm>
          <a:custGeom>
            <a:avLst/>
            <a:gdLst>
              <a:gd name="textAreaLeft" fmla="*/ 0 w 572760"/>
              <a:gd name="textAreaRight" fmla="*/ 574200 w 572760"/>
              <a:gd name="textAreaTop" fmla="*/ 0 h 703440"/>
              <a:gd name="textAreaBottom" fmla="*/ 704880 h 703440"/>
            </a:gdLst>
            <a:ahLst/>
            <a:rect l="textAreaLeft" t="textAreaTop" r="textAreaRight" b="textAreaBottom"/>
            <a:pathLst>
              <a:path w="574167" h="704857">
                <a:moveTo>
                  <a:pt x="440931" y="469242"/>
                </a:moveTo>
                <a:lnTo>
                  <a:pt x="463028" y="447141"/>
                </a:lnTo>
                <a:cubicBezTo>
                  <a:pt x="556754" y="353417"/>
                  <a:pt x="568851" y="206826"/>
                  <a:pt x="491603" y="106051"/>
                </a:cubicBezTo>
                <a:cubicBezTo>
                  <a:pt x="446741" y="47664"/>
                  <a:pt x="379018" y="11470"/>
                  <a:pt x="305580" y="6708"/>
                </a:cubicBezTo>
                <a:cubicBezTo>
                  <a:pt x="232333" y="1755"/>
                  <a:pt x="160514" y="28711"/>
                  <a:pt x="108699" y="80717"/>
                </a:cubicBezTo>
                <a:cubicBezTo>
                  <a:pt x="9162" y="180441"/>
                  <a:pt x="9162" y="341794"/>
                  <a:pt x="108699" y="441523"/>
                </a:cubicBezTo>
                <a:lnTo>
                  <a:pt x="136131" y="468954"/>
                </a:lnTo>
                <a:cubicBezTo>
                  <a:pt x="50977" y="491911"/>
                  <a:pt x="1352" y="532294"/>
                  <a:pt x="1352" y="580589"/>
                </a:cubicBezTo>
                <a:cubicBezTo>
                  <a:pt x="1352" y="665268"/>
                  <a:pt x="149371" y="710986"/>
                  <a:pt x="288626" y="710986"/>
                </a:cubicBezTo>
                <a:cubicBezTo>
                  <a:pt x="427882" y="710986"/>
                  <a:pt x="575519" y="665268"/>
                  <a:pt x="575519" y="580589"/>
                </a:cubicBezTo>
                <a:cubicBezTo>
                  <a:pt x="574852" y="532485"/>
                  <a:pt x="525132" y="492195"/>
                  <a:pt x="440931" y="469242"/>
                </a:cubicBezTo>
                <a:close/>
                <a:moveTo>
                  <a:pt x="139369" y="111864"/>
                </a:moveTo>
                <a:cubicBezTo>
                  <a:pt x="178993" y="72336"/>
                  <a:pt x="232619" y="50235"/>
                  <a:pt x="288531" y="50235"/>
                </a:cubicBezTo>
                <a:cubicBezTo>
                  <a:pt x="293103" y="50235"/>
                  <a:pt x="298056" y="50235"/>
                  <a:pt x="302246" y="50235"/>
                </a:cubicBezTo>
                <a:cubicBezTo>
                  <a:pt x="363111" y="53952"/>
                  <a:pt x="419309" y="83954"/>
                  <a:pt x="456266" y="132533"/>
                </a:cubicBezTo>
                <a:cubicBezTo>
                  <a:pt x="520464" y="215779"/>
                  <a:pt x="509987" y="337511"/>
                  <a:pt x="431881" y="415613"/>
                </a:cubicBezTo>
                <a:lnTo>
                  <a:pt x="293578" y="554014"/>
                </a:lnTo>
                <a:cubicBezTo>
                  <a:pt x="290626" y="556870"/>
                  <a:pt x="286054" y="556870"/>
                  <a:pt x="283101" y="554014"/>
                </a:cubicBezTo>
                <a:lnTo>
                  <a:pt x="139178" y="409995"/>
                </a:lnTo>
                <a:cubicBezTo>
                  <a:pt x="57168" y="327507"/>
                  <a:pt x="57264" y="194255"/>
                  <a:pt x="139369" y="111864"/>
                </a:cubicBezTo>
                <a:close/>
                <a:moveTo>
                  <a:pt x="287959" y="666886"/>
                </a:moveTo>
                <a:cubicBezTo>
                  <a:pt x="137274" y="666886"/>
                  <a:pt x="44785" y="616592"/>
                  <a:pt x="44785" y="580589"/>
                </a:cubicBezTo>
                <a:cubicBezTo>
                  <a:pt x="44785" y="556014"/>
                  <a:pt x="88791" y="523439"/>
                  <a:pt x="172135" y="505724"/>
                </a:cubicBezTo>
                <a:lnTo>
                  <a:pt x="251954" y="585542"/>
                </a:lnTo>
                <a:cubicBezTo>
                  <a:pt x="261574" y="595160"/>
                  <a:pt x="274719" y="600495"/>
                  <a:pt x="288340" y="600495"/>
                </a:cubicBezTo>
                <a:cubicBezTo>
                  <a:pt x="301960" y="600495"/>
                  <a:pt x="315105" y="595160"/>
                  <a:pt x="324725" y="585542"/>
                </a:cubicBezTo>
                <a:lnTo>
                  <a:pt x="404260" y="506008"/>
                </a:lnTo>
                <a:cubicBezTo>
                  <a:pt x="487127" y="523439"/>
                  <a:pt x="530846" y="556014"/>
                  <a:pt x="530846" y="580589"/>
                </a:cubicBezTo>
                <a:cubicBezTo>
                  <a:pt x="530846" y="616592"/>
                  <a:pt x="438454" y="666886"/>
                  <a:pt x="287959" y="666886"/>
                </a:cubicBezTo>
                <a:close/>
              </a:path>
            </a:pathLst>
          </a:custGeom>
          <a:solidFill>
            <a:srgbClr val="8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uFillTx/>
              <a:latin typeface="Montserrat"/>
            </a:endParaRPr>
          </a:p>
        </p:txBody>
      </p:sp>
      <p:sp>
        <p:nvSpPr>
          <p:cNvPr id="576" name=""/>
          <p:cNvSpPr/>
          <p:nvPr/>
        </p:nvSpPr>
        <p:spPr>
          <a:xfrm>
            <a:off x="7020000" y="4320000"/>
            <a:ext cx="377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Main screen of the app root screen for all navigation in the app</a:t>
            </a:r>
            <a:br>
              <a:rPr sz="1800"/>
            </a:b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trike="noStrike" u="none">
                <a:solidFill>
                  <a:srgbClr val="000000"/>
                </a:solidFill>
                <a:uFillTx/>
                <a:latin typeface="Arial"/>
              </a:rPr>
              <a:t>Navigate with on screen button icons</a:t>
            </a:r>
            <a:endParaRPr b="0" lang="en-CA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0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75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75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2" presetSubtype="2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1" dur="7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2" dur="7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42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0" dur="7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75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4" dur="7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5" dur="75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9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42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1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53" presetSubtype="16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4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0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53" presetSubtype="16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0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5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42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10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12799</TotalTime>
  <Application>LibreOffice/24.8.7.2$Linux_X86_64 LibreOffice_project/f4f281f562fb585d46b0af5755dfe1eb6adc047f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2024-02-18T05:14:35Z</dcterms:created>
  <dc:creator>Zaman</dc:creator>
  <dc:description/>
  <dc:language>en-CA</dc:language>
  <cp:lastModifiedBy/>
  <dcterms:modified xsi:type="dcterms:W3CDTF">2025-06-25T13:43:43Z</dcterms:modified>
  <cp:revision>118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14</vt:r8>
  </property>
</Properties>
</file>